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Gothic A1"/>
      <p:regular r:id="rId38"/>
      <p:bold r:id="rId39"/>
    </p:embeddedFont>
    <p:embeddedFont>
      <p:font typeface="Nunito Medium"/>
      <p:regular r:id="rId40"/>
      <p:bold r:id="rId41"/>
      <p:italic r:id="rId42"/>
      <p:boldItalic r:id="rId43"/>
    </p:embeddedFont>
    <p:embeddedFont>
      <p:font typeface="Gothic A1 Medium"/>
      <p:regular r:id="rId44"/>
      <p:bold r:id="rId45"/>
    </p:embeddedFont>
    <p:embeddedFont>
      <p:font typeface="Nanum Gothic"/>
      <p:regular r:id="rId46"/>
      <p:bold r:id="rId47"/>
    </p:embeddedFont>
    <p:embeddedFont>
      <p:font typeface="Roboto Mon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51">
          <p15:clr>
            <a:srgbClr val="9AA0A6"/>
          </p15:clr>
        </p15:guide>
        <p15:guide id="2" orient="horz" pos="820">
          <p15:clr>
            <a:srgbClr val="9AA0A6"/>
          </p15:clr>
        </p15:guide>
      </p15:sldGuideLst>
    </p:ext>
    <p:ext uri="GoogleSlidesCustomDataVersion2">
      <go:slidesCustomData xmlns:go="http://customooxmlschemas.google.com/" r:id="rId52" roundtripDataSignature="AMtx7mhl5CKDwiHqmM3e1jrHXExe+EtE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584B46-CD59-48C1-8F57-AA9BE20D3644}">
  <a:tblStyle styleId="{78584B46-CD59-48C1-8F57-AA9BE20D364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51" orient="horz"/>
        <p:guide pos="8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Medium-regular.fntdata"/><Relationship Id="rId42" Type="http://schemas.openxmlformats.org/officeDocument/2006/relationships/font" Target="fonts/NunitoMedium-italic.fntdata"/><Relationship Id="rId41" Type="http://schemas.openxmlformats.org/officeDocument/2006/relationships/font" Target="fonts/NunitoMedium-bold.fntdata"/><Relationship Id="rId44" Type="http://schemas.openxmlformats.org/officeDocument/2006/relationships/font" Target="fonts/GothicA1Medium-regular.fntdata"/><Relationship Id="rId43" Type="http://schemas.openxmlformats.org/officeDocument/2006/relationships/font" Target="fonts/NunitoMedium-boldItalic.fntdata"/><Relationship Id="rId46" Type="http://schemas.openxmlformats.org/officeDocument/2006/relationships/font" Target="fonts/NanumGothic-regular.fntdata"/><Relationship Id="rId45" Type="http://schemas.openxmlformats.org/officeDocument/2006/relationships/font" Target="fonts/GothicA1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Mono-regular.fntdata"/><Relationship Id="rId47" Type="http://schemas.openxmlformats.org/officeDocument/2006/relationships/font" Target="fonts/NanumGothic-bold.fntdata"/><Relationship Id="rId49" Type="http://schemas.openxmlformats.org/officeDocument/2006/relationships/font" Target="fonts/RobotoMon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GothicA1-bold.fntdata"/><Relationship Id="rId38" Type="http://schemas.openxmlformats.org/officeDocument/2006/relationships/font" Target="fonts/GothicA1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-boldItalic.fntdata"/><Relationship Id="rId50" Type="http://schemas.openxmlformats.org/officeDocument/2006/relationships/font" Target="fonts/RobotoMono-italic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 this slide, we present the distributions and statistical summaries of the ten input features used in our model.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you can see from the histograms, most return-based features—such as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GOOGL_ret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ibm_ret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sp500_ret</a:t>
            </a:r>
            <a:r>
              <a:rPr lang="en">
                <a:solidFill>
                  <a:schemeClr val="dk1"/>
                </a:solidFill>
              </a:rPr>
              <a:t>—follow an approximately normal distribution centered around zero, which is expected for financial returns.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 the other hand, some features like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gex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liq_norm</a:t>
            </a:r>
            <a:r>
              <a:rPr lang="en">
                <a:solidFill>
                  <a:schemeClr val="dk1"/>
                </a:solidFill>
              </a:rPr>
              <a:t> are heavily skewed, indicating they may carry asymmetric information about market behavior. We applied normalization where necessary to ensure consistency across the inputs.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summary statistics below show the scale and variation of each feature. For instance,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gex</a:t>
            </a:r>
            <a:r>
              <a:rPr lang="en">
                <a:solidFill>
                  <a:schemeClr val="dk1"/>
                </a:solidFill>
              </a:rPr>
              <a:t> has a wide range, reflecting fluctuations in dealer gamma exposure, while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liq_norm</a:t>
            </a:r>
            <a:r>
              <a:rPr lang="en">
                <a:solidFill>
                  <a:schemeClr val="dk1"/>
                </a:solidFill>
              </a:rPr>
              <a:t> captures liquidity shocks across different periods.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Altogether, our ten features combine both asset-level returns and macro-market indicators, giving the model a rich set of inputs to learn from.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better understand the structure of our target variable, we applied an additive seasonal decomposition on the weekly Bitcoin returns.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shown in the figure, the return series is broken down into three components: a </a:t>
            </a:r>
            <a:r>
              <a:rPr b="1" lang="en">
                <a:solidFill>
                  <a:schemeClr val="dk1"/>
                </a:solidFill>
              </a:rPr>
              <a:t>long-term trend</a:t>
            </a:r>
            <a:r>
              <a:rPr lang="en">
                <a:solidFill>
                  <a:schemeClr val="dk1"/>
                </a:solidFill>
              </a:rPr>
              <a:t>, a </a:t>
            </a:r>
            <a:r>
              <a:rPr b="1" lang="en">
                <a:solidFill>
                  <a:schemeClr val="dk1"/>
                </a:solidFill>
              </a:rPr>
              <a:t>regular seasonal pattern</a:t>
            </a:r>
            <a:r>
              <a:rPr lang="en">
                <a:solidFill>
                  <a:schemeClr val="dk1"/>
                </a:solidFill>
              </a:rPr>
              <a:t> repeating every 5 weeks, and a </a:t>
            </a:r>
            <a:r>
              <a:rPr b="1" lang="en">
                <a:solidFill>
                  <a:schemeClr val="dk1"/>
                </a:solidFill>
              </a:rPr>
              <a:t>residual</a:t>
            </a:r>
            <a:r>
              <a:rPr lang="en">
                <a:solidFill>
                  <a:schemeClr val="dk1"/>
                </a:solidFill>
              </a:rPr>
              <a:t> component capturing irregular variations.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helps us verify whether the series has stable structure or non-random patterns that models can learn from. It also supports our decision to use 5-day sampling to capture meaningful seasonality without overfitting to noise.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slide shows the top 10 features selected based on their relevance to the target variable, ranked by score.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you can see,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ibm_ret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gex</a:t>
            </a:r>
            <a:r>
              <a:rPr lang="en">
                <a:solidFill>
                  <a:schemeClr val="dk1"/>
                </a:solidFill>
              </a:rPr>
              <a:t> received the highest scores, suggesting a strong statistical relationship with Bitcoin returns in our dataset.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Interestingly,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DEXJPUS</a:t>
            </a:r>
            <a:r>
              <a:rPr lang="en">
                <a:solidFill>
                  <a:schemeClr val="dk1"/>
                </a:solidFill>
              </a:rPr>
              <a:t>, the USD/JPY exchange rate, also ranked highly, indicating possible currency-linked macro influence.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Meanwhile, more traditional features like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vix_ret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liq_norm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dix</a:t>
            </a:r>
            <a:r>
              <a:rPr lang="en">
                <a:solidFill>
                  <a:schemeClr val="dk1"/>
                </a:solidFill>
              </a:rPr>
              <a:t> had lower scores but were still included to maintain diversity and reduce overfitting.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ranking guided our decision on which features to keep for final model training.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Before evaluating models, we applied a structured preparation pipeline.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First, the dataset was split into training and testing sets while keeping the time order intact.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Next, we standardized all input features using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StandardScaler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then applied 10-fold cross-validation using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KFold</a:t>
            </a:r>
            <a:r>
              <a:rPr lang="en">
                <a:solidFill>
                  <a:schemeClr val="dk1"/>
                </a:solidFill>
              </a:rPr>
              <a:t>, ensuring each fold preserved the temporal structure.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Finally, we used RMSE as the scoring metric to evaluate model accuracy.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This setup helps prevent overfitting and ensures fair model comparison.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slide compares the cross-validation RMSE of seven different models.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Among them, </a:t>
            </a:r>
            <a:r>
              <a:rPr b="1" lang="en">
                <a:solidFill>
                  <a:schemeClr val="dk1"/>
                </a:solidFill>
              </a:rPr>
              <a:t>Lasso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ElasticNet</a:t>
            </a:r>
            <a:r>
              <a:rPr lang="en">
                <a:solidFill>
                  <a:schemeClr val="dk1"/>
                </a:solidFill>
              </a:rPr>
              <a:t> achieved the best performance with the lowest RMSE of </a:t>
            </a:r>
            <a:r>
              <a:rPr b="1" lang="en">
                <a:solidFill>
                  <a:schemeClr val="dk1"/>
                </a:solidFill>
              </a:rPr>
              <a:t>0.08323</a:t>
            </a:r>
            <a:r>
              <a:rPr lang="en">
                <a:solidFill>
                  <a:schemeClr val="dk1"/>
                </a:solidFill>
              </a:rPr>
              <a:t>, indicating strong generalization and robustness.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Tree-based models like Random Forest and Gradient Boosting also performed well but slightly worse.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Based on these results, we chose Lasso as our final model for out-of-sample testing and trading strategy construction.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slide summarizes the performance of all tested models using three key metrics: cross-validation RMSE, training RMSE, and testing RMSE.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LASSO and ElasticNet achieved the best balance between bias and variance, with the </a:t>
            </a:r>
            <a:r>
              <a:rPr b="1" lang="en">
                <a:solidFill>
                  <a:schemeClr val="dk1"/>
                </a:solidFill>
              </a:rPr>
              <a:t>lowest test RMSE of 0.059</a:t>
            </a:r>
            <a:r>
              <a:rPr lang="en">
                <a:solidFill>
                  <a:schemeClr val="dk1"/>
                </a:solidFill>
              </a:rPr>
              <a:t> and minimal overfitting.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contrast, models like CART and ETR have </a:t>
            </a:r>
            <a:r>
              <a:rPr b="1" lang="en">
                <a:solidFill>
                  <a:schemeClr val="dk1"/>
                </a:solidFill>
              </a:rPr>
              <a:t>perfect train scores</a:t>
            </a:r>
            <a:r>
              <a:rPr lang="en">
                <a:solidFill>
                  <a:schemeClr val="dk1"/>
                </a:solidFill>
              </a:rPr>
              <a:t> but noticeably worse test RMSE, indicating overfitting.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MLP showed high variance with poor generalization.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Based on these results, we selected </a:t>
            </a:r>
            <a:r>
              <a:rPr b="1" lang="en">
                <a:solidFill>
                  <a:schemeClr val="dk1"/>
                </a:solidFill>
              </a:rPr>
              <a:t>LASSO</a:t>
            </a:r>
            <a:r>
              <a:rPr lang="en">
                <a:solidFill>
                  <a:schemeClr val="dk1"/>
                </a:solidFill>
              </a:rPr>
              <a:t> as our final model for trading strategy implementation.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boxplot visualizes the variation in RMSE across 10 cross-validation folds for each model.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Models like </a:t>
            </a:r>
            <a:r>
              <a:rPr b="1" lang="en">
                <a:solidFill>
                  <a:schemeClr val="dk1"/>
                </a:solidFill>
              </a:rPr>
              <a:t>LASSO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ElasticNet</a:t>
            </a:r>
            <a:r>
              <a:rPr lang="en">
                <a:solidFill>
                  <a:schemeClr val="dk1"/>
                </a:solidFill>
              </a:rPr>
              <a:t> show very tight RMSE distributions, indicating </a:t>
            </a:r>
            <a:r>
              <a:rPr b="1" lang="en">
                <a:solidFill>
                  <a:schemeClr val="dk1"/>
                </a:solidFill>
              </a:rPr>
              <a:t>consistent and stable performance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contrast, models like </a:t>
            </a:r>
            <a:r>
              <a:rPr b="1" lang="en">
                <a:solidFill>
                  <a:schemeClr val="dk1"/>
                </a:solidFill>
              </a:rPr>
              <a:t>MLP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CART</a:t>
            </a:r>
            <a:r>
              <a:rPr lang="en">
                <a:solidFill>
                  <a:schemeClr val="dk1"/>
                </a:solidFill>
              </a:rPr>
              <a:t> display much wider spreads, which signals higher </a:t>
            </a:r>
            <a:r>
              <a:rPr b="1" lang="en">
                <a:solidFill>
                  <a:schemeClr val="dk1"/>
                </a:solidFill>
              </a:rPr>
              <a:t>variance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lower reliability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plot helps us identify not only accuracy but also </a:t>
            </a:r>
            <a:r>
              <a:rPr b="1" lang="en">
                <a:solidFill>
                  <a:schemeClr val="dk1"/>
                </a:solidFill>
              </a:rPr>
              <a:t>robustness</a:t>
            </a:r>
            <a:r>
              <a:rPr lang="en">
                <a:solidFill>
                  <a:schemeClr val="dk1"/>
                </a:solidFill>
              </a:rPr>
              <a:t>, further supporting our decision to select </a:t>
            </a:r>
            <a:r>
              <a:rPr b="1" lang="en">
                <a:solidFill>
                  <a:schemeClr val="dk1"/>
                </a:solidFill>
              </a:rPr>
              <a:t>LASSO</a:t>
            </a:r>
            <a:r>
              <a:rPr lang="en">
                <a:solidFill>
                  <a:schemeClr val="dk1"/>
                </a:solidFill>
              </a:rPr>
              <a:t> as the final model.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chart compares the actual and predicted 5-day BTC returns on the test set.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can see that while the model does not always capture the magnitude of extreme returns, it successfully </a:t>
            </a:r>
            <a:r>
              <a:rPr b="1" lang="en">
                <a:solidFill>
                  <a:schemeClr val="dk1"/>
                </a:solidFill>
              </a:rPr>
              <a:t>identifies the direction</a:t>
            </a:r>
            <a:r>
              <a:rPr lang="en">
                <a:solidFill>
                  <a:schemeClr val="dk1"/>
                </a:solidFill>
              </a:rPr>
              <a:t> in many cases.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consistency in directional accuracy is important for trading strategy development, even when the model underestimates volatility.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relatively smooth predicted curve also reflects the model’s regularization effect, reducing noise and avoiding overfitting to sharp return spikes.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table compares the train and test MSE of each model.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Ideally, we want models that perform well on both training and unseen data.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Lasso and ElasticNet</a:t>
            </a:r>
            <a:r>
              <a:rPr lang="en">
                <a:solidFill>
                  <a:schemeClr val="dk1"/>
                </a:solidFill>
              </a:rPr>
              <a:t> stand out with low and balanced errors, making them strong candidates.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Models like </a:t>
            </a:r>
            <a:r>
              <a:rPr b="1" lang="en">
                <a:solidFill>
                  <a:schemeClr val="dk1"/>
                </a:solidFill>
              </a:rPr>
              <a:t>CART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GBR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b="1" lang="en">
                <a:solidFill>
                  <a:schemeClr val="dk1"/>
                </a:solidFill>
              </a:rPr>
              <a:t>ETR</a:t>
            </a:r>
            <a:r>
              <a:rPr lang="en">
                <a:solidFill>
                  <a:schemeClr val="dk1"/>
                </a:solidFill>
              </a:rPr>
              <a:t> have near-zero training error but significantly higher test MSE, indicating </a:t>
            </a:r>
            <a:r>
              <a:rPr b="1" lang="en">
                <a:solidFill>
                  <a:schemeClr val="dk1"/>
                </a:solidFill>
              </a:rPr>
              <a:t>overfitting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MLP</a:t>
            </a:r>
            <a:r>
              <a:rPr lang="en">
                <a:solidFill>
                  <a:schemeClr val="dk1"/>
                </a:solidFill>
              </a:rPr>
              <a:t> has the worst generalization, with test error almost 20x the train error, showing it's not suitable for this dataset.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order to benchmark our machine learning models, we also implemented an ARIMA(1,0,0) model with the same exogenous features.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 the training set, the ARIMA model achieved an MSE of </a:t>
            </a:r>
            <a:r>
              <a:rPr b="1" lang="en">
                <a:solidFill>
                  <a:schemeClr val="dk1"/>
                </a:solidFill>
              </a:rPr>
              <a:t>0.0064</a:t>
            </a:r>
            <a:r>
              <a:rPr lang="en">
                <a:solidFill>
                  <a:schemeClr val="dk1"/>
                </a:solidFill>
              </a:rPr>
              <a:t>, and on the test set, the error increased to </a:t>
            </a:r>
            <a:r>
              <a:rPr b="1" lang="en">
                <a:solidFill>
                  <a:schemeClr val="dk1"/>
                </a:solidFill>
              </a:rPr>
              <a:t>0.0141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relatively higher test MSE suggests that while ARIMA captured some linear relationships, it </a:t>
            </a:r>
            <a:r>
              <a:rPr b="1" lang="en">
                <a:solidFill>
                  <a:schemeClr val="dk1"/>
                </a:solidFill>
              </a:rPr>
              <a:t>underperformed compared to our top machine learning models</a:t>
            </a:r>
            <a:r>
              <a:rPr lang="en">
                <a:solidFill>
                  <a:schemeClr val="dk1"/>
                </a:solidFill>
              </a:rPr>
              <a:t> like Lasso and ElasticNet, both of which achieved test MSEs below 0.006.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confirms that </a:t>
            </a:r>
            <a:r>
              <a:rPr b="1" lang="en">
                <a:solidFill>
                  <a:schemeClr val="dk1"/>
                </a:solidFill>
              </a:rPr>
              <a:t>machine learning methods provide better generalization</a:t>
            </a:r>
            <a:r>
              <a:rPr lang="en">
                <a:solidFill>
                  <a:schemeClr val="dk1"/>
                </a:solidFill>
              </a:rPr>
              <a:t> for predicting BTC returns in our dataset.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figure shows the training and validation loss curves of our LSTM model over 300 epochs.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see that both losses decrease rapidly and stabilize at a low level, indicating that the model has learned meaningful patterns without overfitting.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close alignment of the two curves suggests good generalization, making LSTM a viable model for capturing temporal dependencies in BTC returns.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bar chart summarizes the train and test MSE across all models we tested, including both statistical and machine learning approaches.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Lasso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ElasticNet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b="1" lang="en">
                <a:solidFill>
                  <a:schemeClr val="dk1"/>
                </a:solidFill>
              </a:rPr>
              <a:t>LSTM</a:t>
            </a:r>
            <a:r>
              <a:rPr lang="en">
                <a:solidFill>
                  <a:schemeClr val="dk1"/>
                </a:solidFill>
              </a:rPr>
              <a:t> achieved the lowest test MSE while maintaining balanced training performance, showing strong generalization.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Models like </a:t>
            </a:r>
            <a:r>
              <a:rPr b="1" lang="en">
                <a:solidFill>
                  <a:schemeClr val="dk1"/>
                </a:solidFill>
              </a:rPr>
              <a:t>MLP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CART</a:t>
            </a:r>
            <a:r>
              <a:rPr lang="en">
                <a:solidFill>
                  <a:schemeClr val="dk1"/>
                </a:solidFill>
              </a:rPr>
              <a:t> had low training error but high test error, clearly overfitting the training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ARIMA model performed reasonably on training data but had a higher test MSE compared to ML methods.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overall comparison confirms that </a:t>
            </a:r>
            <a:r>
              <a:rPr b="1" lang="en">
                <a:solidFill>
                  <a:schemeClr val="dk1"/>
                </a:solidFill>
              </a:rPr>
              <a:t>Lasso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LSTM</a:t>
            </a:r>
            <a:r>
              <a:rPr lang="en">
                <a:solidFill>
                  <a:schemeClr val="dk1"/>
                </a:solidFill>
              </a:rPr>
              <a:t> are among the best-performing and most robust models for BTC return prediction.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slide compares strategy performance based on ARIMA and LSTM predictions.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 the left, we can see that the ARIMA-based strategy lags behind the Buy &amp; Hold benchmark significantly, especially during upward trends, suggesting that its signals are often misaligned with actual market movements.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contrast, the right chart shows that the LSTM strategy almost perfectly mirrors the Buy &amp; Hold curve and even slightly outperforms it in some periods.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demonstrates that LSTM not only captures the return direction more accurately, but also provides more reliable signals for real-world trading.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equity curve compares our strategy based on LSTM predictions with a standard Buy &amp; Hold position in BTC.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shown, our strategy closely follows the market and occasionally outperforms it, especially during short-term downturns.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This demonstrates that the model not only predicts returns well, but can also be used to build practical trading strategies.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 Sharpe Ratio of 0.58 indicates moderate risk-adjusted performance. While not exceptionally high, it is positive and consistent, especially given BTC’s high volatility and the simplicity of the trading rule.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 this slide, we show the </a:t>
            </a:r>
            <a:r>
              <a:rPr b="1" lang="en">
                <a:solidFill>
                  <a:schemeClr val="dk1"/>
                </a:solidFill>
              </a:rPr>
              <a:t>Compound Annual Growth Rate</a:t>
            </a:r>
            <a:r>
              <a:rPr lang="en">
                <a:solidFill>
                  <a:schemeClr val="dk1"/>
                </a:solidFill>
              </a:rPr>
              <a:t>, or </a:t>
            </a:r>
            <a:r>
              <a:rPr b="1" lang="en">
                <a:solidFill>
                  <a:schemeClr val="dk1"/>
                </a:solidFill>
              </a:rPr>
              <a:t>CAGR</a:t>
            </a:r>
            <a:r>
              <a:rPr lang="en">
                <a:solidFill>
                  <a:schemeClr val="dk1"/>
                </a:solidFill>
              </a:rPr>
              <a:t>, of our LSTM-based strategy.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CAGR represents the average annual return an investor would receive if the strategy's gains were compounded over time.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our final cumulative return of 1.0459 and a test period of about 1.75 years, we calculated a </a:t>
            </a:r>
            <a:r>
              <a:rPr b="1" lang="en">
                <a:solidFill>
                  <a:schemeClr val="dk1"/>
                </a:solidFill>
              </a:rPr>
              <a:t>CAGR of 17.52%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result suggests that the strategy would have grown capital at an annualized rate of over 17%, assuming consistent reinvestment and no transaction costs.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we combine this with the Sharpe Ratio of 0.58, it shows the strategy delivers a reasonable balance of </a:t>
            </a:r>
            <a:r>
              <a:rPr b="1" lang="en">
                <a:solidFill>
                  <a:schemeClr val="dk1"/>
                </a:solidFill>
              </a:rPr>
              <a:t>return and risk</a:t>
            </a:r>
            <a:r>
              <a:rPr lang="en">
                <a:solidFill>
                  <a:schemeClr val="dk1"/>
                </a:solidFill>
              </a:rPr>
              <a:t>, which is quite promising for a BTC-based predictive system.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validate the reliability of our strategy, we applied the White Reality Check.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involved comparing our LSTM-based strategy against 1000 randomized versions of itself.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p-value of </a:t>
            </a:r>
            <a:r>
              <a:rPr b="1" lang="en">
                <a:solidFill>
                  <a:schemeClr val="dk1"/>
                </a:solidFill>
              </a:rPr>
              <a:t>0.0475</a:t>
            </a:r>
            <a:r>
              <a:rPr lang="en">
                <a:solidFill>
                  <a:schemeClr val="dk1"/>
                </a:solidFill>
              </a:rPr>
              <a:t> confirms that the model's performance is not due to random chance, and instead reflects meaningful signal extraction from the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This gives us more confidence that the strategy can be trusted in out-of-sample settings.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Before we conclude, this slide summarizes the overall performance of our final model, which is an LSTM-based BTC return predictor.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model achieved a </a:t>
            </a:r>
            <a:r>
              <a:rPr b="1" lang="en">
                <a:solidFill>
                  <a:schemeClr val="dk1"/>
                </a:solidFill>
              </a:rPr>
              <a:t>17.5% annualized return</a:t>
            </a:r>
            <a:r>
              <a:rPr lang="en">
                <a:solidFill>
                  <a:schemeClr val="dk1"/>
                </a:solidFill>
              </a:rPr>
              <a:t>, a </a:t>
            </a:r>
            <a:r>
              <a:rPr b="1" lang="en">
                <a:solidFill>
                  <a:schemeClr val="dk1"/>
                </a:solidFill>
              </a:rPr>
              <a:t>Sharpe Ratio of 0.58</a:t>
            </a:r>
            <a:r>
              <a:rPr lang="en">
                <a:solidFill>
                  <a:schemeClr val="dk1"/>
                </a:solidFill>
              </a:rPr>
              <a:t>, and passed the </a:t>
            </a:r>
            <a:r>
              <a:rPr b="1" lang="en">
                <a:solidFill>
                  <a:schemeClr val="dk1"/>
                </a:solidFill>
              </a:rPr>
              <a:t>White Reality Check</a:t>
            </a:r>
            <a:r>
              <a:rPr lang="en">
                <a:solidFill>
                  <a:schemeClr val="dk1"/>
                </a:solidFill>
              </a:rPr>
              <a:t>, confirming that the performance is statistically significant.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Compared to traditional methods like ARIMA, the LSTM consistently delivered stronger directional accuracy and more reliable trading signals.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Overall, this model provides a solid foundation for a low-complexity, long-only strategy in the BTC market.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this project, we tested a wide range of financial prediction models with engineered features to forecast Bitcoin returns.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While simpler models like ARIMA or SVR gave mixed results, LSTM provided the most stable predictions and produced strategy performance that closely matched actual BTC growth.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This reinforced the idea that deep learning is better suited for modeling financial time series with nonlinear patterns.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today’s volatile financial markets, forecasting stock returns is a key challenge for traders, investors, and risk managers. Accurate return prediction can help build profitable trading strategies and improve decision-making under uncertainty.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chose </a:t>
            </a:r>
            <a:r>
              <a:rPr b="1" lang="en">
                <a:solidFill>
                  <a:schemeClr val="dk1"/>
                </a:solidFill>
              </a:rPr>
              <a:t>Microsoft (MSFT)</a:t>
            </a:r>
            <a:r>
              <a:rPr lang="en">
                <a:solidFill>
                  <a:schemeClr val="dk1"/>
                </a:solidFill>
              </a:rPr>
              <a:t> as the target asset due to its significance as a mega-cap tech stock, its strong correlation with market indices, and the availability of high-quality historical data.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Rather than relying solely on traditional models, we leverage </a:t>
            </a:r>
            <a:r>
              <a:rPr b="1" lang="en">
                <a:solidFill>
                  <a:schemeClr val="dk1"/>
                </a:solidFill>
              </a:rPr>
              <a:t>machine learning algorithms</a:t>
            </a:r>
            <a:r>
              <a:rPr lang="en">
                <a:solidFill>
                  <a:schemeClr val="dk1"/>
                </a:solidFill>
              </a:rPr>
              <a:t> to capture complex, nonlinear relationships between various market indicators and MSFT’s return. This allows us to explore a more flexible, data-driven approach to financial modeling.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key takeaway is that model performance should be judged not only by RMSE, but also by how well the predictions translate into actual trading gains.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While LSTM was our best model, we recognize the limitations of our dataset and assumptions.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future work, we’d like to expand the dataset, try more advanced models like Transformers, and incorporate richer features such as sentiment or on-chain data to further enhance prediction quality.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Option 1?</a:t>
            </a:r>
            <a:endParaRPr sz="130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 1 allowed us to build a full end-to-end pipeline on top of a published model, while applying rigorous machine learning and trading evaluation techniques.</a:t>
            </a:r>
            <a:endParaRPr sz="130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ibm_ret | Weekly return of IBM stock (tech peer of MSFT)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GOOGL_ret | Weekly return of Alphabet (Google) stock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spy_ret | Weekly return of SPY ETF (S&amp;P 500 index tracker)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dji_ret | Weekly return of Dow Jones Industrial Average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sp500_ret | Weekly return of S&amp;P 500 index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gex | Gamma Exposure (SP500) – measures dealer option exposure; high GEX may reduce volatility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dix | Dark Index (SP500) – institutional buy pressure indicator from SqueezeMetrics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liq_norm | Normalized liquidity indicator – measures capital inflows/outflows or risk appetite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vix_ret | Weekly return of VIX – represents changes in market volatility expectation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DEXJPUS | USD/JPY exchange rate (from FRED) – captures currency movement effect on MSFT's global exposure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build a consistent dataset, we collected time series data from multiple sources, including Yahoo Finance, FRED, and external CSVs for DIX, GEX, and liquidity.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extracted the return columns from each asset or indicator, renamed them clearly, and converted their date columns to consistent datetime indices.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After aligning all data by date, we concatenated the features into a single dataset using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pd.concat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avoid high-frequency noise, we downsampled the data using a 5-day interval.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Missing values were forward-filled where appropriate, and we ensured the final dataset only contained complete rows with no missing values.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this project, we chose to sample data every </a:t>
            </a:r>
            <a:r>
              <a:rPr b="1" lang="en">
                <a:solidFill>
                  <a:schemeClr val="dk1"/>
                </a:solidFill>
              </a:rPr>
              <a:t>five days</a:t>
            </a:r>
            <a:r>
              <a:rPr lang="en">
                <a:solidFill>
                  <a:schemeClr val="dk1"/>
                </a:solidFill>
              </a:rPr>
              <a:t> instead of using daily data.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As shown in the table, daily sampling can introduce excessive noise and increase the risk of overfitting, especially in financial time series with high short-term volatility.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downsampling to a 5-day frequency, we aim to capture </a:t>
            </a:r>
            <a:r>
              <a:rPr b="1" lang="en">
                <a:solidFill>
                  <a:schemeClr val="dk1"/>
                </a:solidFill>
              </a:rPr>
              <a:t>weekly-level signals</a:t>
            </a:r>
            <a:r>
              <a:rPr lang="en">
                <a:solidFill>
                  <a:schemeClr val="dk1"/>
                </a:solidFill>
              </a:rPr>
              <a:t> while improving </a:t>
            </a:r>
            <a:r>
              <a:rPr b="1" lang="en">
                <a:solidFill>
                  <a:schemeClr val="dk1"/>
                </a:solidFill>
              </a:rPr>
              <a:t>model stability and training efficiency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This approach also aligns better with the type of trading strategies we target—such as swing or medium-term strategies—rather than high-frequency intraday systems.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 txBox="1"/>
          <p:nvPr>
            <p:ph type="ctrTitle"/>
          </p:nvPr>
        </p:nvSpPr>
        <p:spPr>
          <a:xfrm>
            <a:off x="1492350" y="1276650"/>
            <a:ext cx="61593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b="1"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33"/>
          <p:cNvSpPr txBox="1"/>
          <p:nvPr>
            <p:ph idx="1" type="subTitle"/>
          </p:nvPr>
        </p:nvSpPr>
        <p:spPr>
          <a:xfrm>
            <a:off x="2523850" y="3555550"/>
            <a:ext cx="4100400" cy="44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5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2"/>
          <p:cNvSpPr txBox="1"/>
          <p:nvPr>
            <p:ph type="title"/>
          </p:nvPr>
        </p:nvSpPr>
        <p:spPr>
          <a:xfrm>
            <a:off x="5915773" y="3526500"/>
            <a:ext cx="2028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4" name="Google Shape;84;p42"/>
          <p:cNvSpPr txBox="1"/>
          <p:nvPr>
            <p:ph idx="1" type="subTitle"/>
          </p:nvPr>
        </p:nvSpPr>
        <p:spPr>
          <a:xfrm>
            <a:off x="5915473" y="3968851"/>
            <a:ext cx="20286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2"/>
          <p:cNvSpPr txBox="1"/>
          <p:nvPr>
            <p:ph idx="2" type="title"/>
          </p:nvPr>
        </p:nvSpPr>
        <p:spPr>
          <a:xfrm>
            <a:off x="3558000" y="3526500"/>
            <a:ext cx="2028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6" name="Google Shape;86;p42"/>
          <p:cNvSpPr txBox="1"/>
          <p:nvPr>
            <p:ph idx="3" type="subTitle"/>
          </p:nvPr>
        </p:nvSpPr>
        <p:spPr>
          <a:xfrm>
            <a:off x="3557700" y="3968851"/>
            <a:ext cx="20286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2"/>
          <p:cNvSpPr txBox="1"/>
          <p:nvPr>
            <p:ph idx="4" type="title"/>
          </p:nvPr>
        </p:nvSpPr>
        <p:spPr>
          <a:xfrm>
            <a:off x="1200227" y="3526500"/>
            <a:ext cx="2028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8" name="Google Shape;88;p42"/>
          <p:cNvSpPr txBox="1"/>
          <p:nvPr>
            <p:ph idx="5" type="subTitle"/>
          </p:nvPr>
        </p:nvSpPr>
        <p:spPr>
          <a:xfrm>
            <a:off x="1199927" y="3968851"/>
            <a:ext cx="20286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2"/>
          <p:cNvSpPr txBox="1"/>
          <p:nvPr>
            <p:ph idx="6" type="subTitle"/>
          </p:nvPr>
        </p:nvSpPr>
        <p:spPr>
          <a:xfrm>
            <a:off x="5915473" y="1670051"/>
            <a:ext cx="20286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2"/>
          <p:cNvSpPr txBox="1"/>
          <p:nvPr>
            <p:ph idx="7" type="subTitle"/>
          </p:nvPr>
        </p:nvSpPr>
        <p:spPr>
          <a:xfrm>
            <a:off x="3557700" y="1670051"/>
            <a:ext cx="20286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2"/>
          <p:cNvSpPr txBox="1"/>
          <p:nvPr>
            <p:ph idx="8" type="subTitle"/>
          </p:nvPr>
        </p:nvSpPr>
        <p:spPr>
          <a:xfrm>
            <a:off x="1199927" y="1670051"/>
            <a:ext cx="20286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2"/>
          <p:cNvSpPr txBox="1"/>
          <p:nvPr>
            <p:ph idx="9" type="title"/>
          </p:nvPr>
        </p:nvSpPr>
        <p:spPr>
          <a:xfrm>
            <a:off x="615775" y="557875"/>
            <a:ext cx="7944600" cy="744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42"/>
          <p:cNvSpPr/>
          <p:nvPr/>
        </p:nvSpPr>
        <p:spPr>
          <a:xfrm>
            <a:off x="8575350" y="4244284"/>
            <a:ext cx="416400" cy="8991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42"/>
          <p:cNvCxnSpPr/>
          <p:nvPr/>
        </p:nvCxnSpPr>
        <p:spPr>
          <a:xfrm rot="10800000">
            <a:off x="360450" y="534790"/>
            <a:ext cx="0" cy="33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95" name="Google Shape;95;p42"/>
          <p:cNvCxnSpPr/>
          <p:nvPr/>
        </p:nvCxnSpPr>
        <p:spPr>
          <a:xfrm rot="10800000">
            <a:off x="8783550" y="1281025"/>
            <a:ext cx="0" cy="33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96" name="Google Shape;96;p42"/>
          <p:cNvSpPr/>
          <p:nvPr/>
        </p:nvSpPr>
        <p:spPr>
          <a:xfrm>
            <a:off x="217038" y="3346277"/>
            <a:ext cx="286825" cy="531425"/>
          </a:xfrm>
          <a:prstGeom prst="flowChartCollat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2"/>
          <p:cNvSpPr/>
          <p:nvPr/>
        </p:nvSpPr>
        <p:spPr>
          <a:xfrm>
            <a:off x="8640125" y="1281013"/>
            <a:ext cx="286825" cy="531425"/>
          </a:xfrm>
          <a:prstGeom prst="flowChartCollat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2"/>
          <p:cNvSpPr/>
          <p:nvPr/>
        </p:nvSpPr>
        <p:spPr>
          <a:xfrm rot="-5400000">
            <a:off x="190673" y="1670051"/>
            <a:ext cx="339600" cy="3396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0_1_1_1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3"/>
          <p:cNvSpPr txBox="1"/>
          <p:nvPr>
            <p:ph type="title"/>
          </p:nvPr>
        </p:nvSpPr>
        <p:spPr>
          <a:xfrm>
            <a:off x="614500" y="557875"/>
            <a:ext cx="7816200" cy="744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" name="Google Shape;101;p43"/>
          <p:cNvSpPr txBox="1"/>
          <p:nvPr>
            <p:ph idx="1" type="body"/>
          </p:nvPr>
        </p:nvSpPr>
        <p:spPr>
          <a:xfrm>
            <a:off x="5676650" y="2571075"/>
            <a:ext cx="26436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43"/>
          <p:cNvSpPr/>
          <p:nvPr/>
        </p:nvSpPr>
        <p:spPr>
          <a:xfrm rot="-5400000">
            <a:off x="-335787" y="2280838"/>
            <a:ext cx="1961100" cy="1361525"/>
          </a:xfrm>
          <a:prstGeom prst="flowChartCollat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3"/>
          <p:cNvSpPr/>
          <p:nvPr/>
        </p:nvSpPr>
        <p:spPr>
          <a:xfrm rot="-5400000">
            <a:off x="7630775" y="1071375"/>
            <a:ext cx="2989500" cy="13944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3"/>
          <p:cNvSpPr/>
          <p:nvPr/>
        </p:nvSpPr>
        <p:spPr>
          <a:xfrm rot="-5400000">
            <a:off x="8258642" y="2180633"/>
            <a:ext cx="339600" cy="3396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3"/>
          <p:cNvSpPr/>
          <p:nvPr/>
        </p:nvSpPr>
        <p:spPr>
          <a:xfrm rot="10800000">
            <a:off x="8947125" y="3022376"/>
            <a:ext cx="432300" cy="43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" name="Google Shape;106;p43"/>
          <p:cNvCxnSpPr/>
          <p:nvPr/>
        </p:nvCxnSpPr>
        <p:spPr>
          <a:xfrm>
            <a:off x="713225" y="4929383"/>
            <a:ext cx="771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07" name="Google Shape;107;p43"/>
          <p:cNvSpPr/>
          <p:nvPr/>
        </p:nvSpPr>
        <p:spPr>
          <a:xfrm rot="-5400000">
            <a:off x="7132600" y="4343001"/>
            <a:ext cx="200650" cy="1172750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3"/>
          <p:cNvSpPr/>
          <p:nvPr/>
        </p:nvSpPr>
        <p:spPr>
          <a:xfrm rot="-5400000">
            <a:off x="8232663" y="1151261"/>
            <a:ext cx="381800" cy="298025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3"/>
          <p:cNvSpPr/>
          <p:nvPr/>
        </p:nvSpPr>
        <p:spPr>
          <a:xfrm rot="10800000">
            <a:off x="230150" y="2546999"/>
            <a:ext cx="829200" cy="8292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0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4"/>
          <p:cNvSpPr txBox="1"/>
          <p:nvPr>
            <p:ph type="title"/>
          </p:nvPr>
        </p:nvSpPr>
        <p:spPr>
          <a:xfrm>
            <a:off x="615775" y="557875"/>
            <a:ext cx="7917000" cy="744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2" name="Google Shape;112;p44"/>
          <p:cNvSpPr txBox="1"/>
          <p:nvPr>
            <p:ph idx="1" type="body"/>
          </p:nvPr>
        </p:nvSpPr>
        <p:spPr>
          <a:xfrm>
            <a:off x="713275" y="1904650"/>
            <a:ext cx="7717500" cy="27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44"/>
          <p:cNvSpPr txBox="1"/>
          <p:nvPr>
            <p:ph idx="2" type="subTitle"/>
          </p:nvPr>
        </p:nvSpPr>
        <p:spPr>
          <a:xfrm>
            <a:off x="713975" y="1439425"/>
            <a:ext cx="7716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4" name="Google Shape;114;p44"/>
          <p:cNvCxnSpPr/>
          <p:nvPr/>
        </p:nvCxnSpPr>
        <p:spPr>
          <a:xfrm rot="10800000">
            <a:off x="4593611" y="4885994"/>
            <a:ext cx="4626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15" name="Google Shape;115;p44"/>
          <p:cNvSpPr/>
          <p:nvPr/>
        </p:nvSpPr>
        <p:spPr>
          <a:xfrm rot="5400000">
            <a:off x="6806586" y="4299625"/>
            <a:ext cx="200650" cy="1172750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44"/>
          <p:cNvCxnSpPr/>
          <p:nvPr/>
        </p:nvCxnSpPr>
        <p:spPr>
          <a:xfrm rot="10800000">
            <a:off x="-76211" y="261169"/>
            <a:ext cx="4626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17" name="Google Shape;117;p44"/>
          <p:cNvSpPr/>
          <p:nvPr/>
        </p:nvSpPr>
        <p:spPr>
          <a:xfrm rot="5400000">
            <a:off x="2136764" y="-325200"/>
            <a:ext cx="200650" cy="1172750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4"/>
          <p:cNvSpPr/>
          <p:nvPr/>
        </p:nvSpPr>
        <p:spPr>
          <a:xfrm rot="-5400000">
            <a:off x="8415569" y="1165302"/>
            <a:ext cx="241500" cy="2415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4"/>
          <p:cNvSpPr/>
          <p:nvPr/>
        </p:nvSpPr>
        <p:spPr>
          <a:xfrm>
            <a:off x="8422779" y="1790657"/>
            <a:ext cx="1446600" cy="2005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4"/>
          <p:cNvSpPr/>
          <p:nvPr/>
        </p:nvSpPr>
        <p:spPr>
          <a:xfrm>
            <a:off x="8544646" y="1904776"/>
            <a:ext cx="1202700" cy="17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5"/>
          <p:cNvSpPr txBox="1"/>
          <p:nvPr>
            <p:ph idx="1" type="body"/>
          </p:nvPr>
        </p:nvSpPr>
        <p:spPr>
          <a:xfrm>
            <a:off x="4916135" y="1665325"/>
            <a:ext cx="3511200" cy="29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45"/>
          <p:cNvSpPr txBox="1"/>
          <p:nvPr>
            <p:ph type="title"/>
          </p:nvPr>
        </p:nvSpPr>
        <p:spPr>
          <a:xfrm>
            <a:off x="615775" y="557875"/>
            <a:ext cx="77175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" name="Google Shape;124;p45"/>
          <p:cNvSpPr txBox="1"/>
          <p:nvPr>
            <p:ph idx="2" type="body"/>
          </p:nvPr>
        </p:nvSpPr>
        <p:spPr>
          <a:xfrm>
            <a:off x="713225" y="1665331"/>
            <a:ext cx="3511200" cy="29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45"/>
          <p:cNvSpPr txBox="1"/>
          <p:nvPr>
            <p:ph idx="3" type="subTitle"/>
          </p:nvPr>
        </p:nvSpPr>
        <p:spPr>
          <a:xfrm>
            <a:off x="713250" y="1224625"/>
            <a:ext cx="77175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5"/>
          <p:cNvSpPr/>
          <p:nvPr/>
        </p:nvSpPr>
        <p:spPr>
          <a:xfrm flipH="1" rot="5400000">
            <a:off x="62101" y="4492425"/>
            <a:ext cx="581775" cy="720375"/>
          </a:xfrm>
          <a:prstGeom prst="flowChartCollat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5"/>
          <p:cNvSpPr/>
          <p:nvPr/>
        </p:nvSpPr>
        <p:spPr>
          <a:xfrm>
            <a:off x="8430776" y="4185400"/>
            <a:ext cx="1089575" cy="958100"/>
          </a:xfrm>
          <a:prstGeom prst="flowChartCollat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5"/>
          <p:cNvSpPr/>
          <p:nvPr/>
        </p:nvSpPr>
        <p:spPr>
          <a:xfrm rot="-5400000">
            <a:off x="8310027" y="4496997"/>
            <a:ext cx="241500" cy="2415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p45"/>
          <p:cNvCxnSpPr/>
          <p:nvPr/>
        </p:nvCxnSpPr>
        <p:spPr>
          <a:xfrm>
            <a:off x="349700" y="1311100"/>
            <a:ext cx="0" cy="354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130" name="Google Shape;130;p45"/>
          <p:cNvSpPr/>
          <p:nvPr/>
        </p:nvSpPr>
        <p:spPr>
          <a:xfrm rot="-5400000">
            <a:off x="228952" y="4731859"/>
            <a:ext cx="241500" cy="2415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6"/>
          <p:cNvSpPr txBox="1"/>
          <p:nvPr>
            <p:ph type="title"/>
          </p:nvPr>
        </p:nvSpPr>
        <p:spPr>
          <a:xfrm>
            <a:off x="2406518" y="1729875"/>
            <a:ext cx="45828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3" name="Google Shape;133;p46"/>
          <p:cNvSpPr txBox="1"/>
          <p:nvPr>
            <p:ph idx="1" type="body"/>
          </p:nvPr>
        </p:nvSpPr>
        <p:spPr>
          <a:xfrm>
            <a:off x="2404450" y="2371521"/>
            <a:ext cx="4587000" cy="1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4" name="Google Shape;134;p46"/>
          <p:cNvSpPr/>
          <p:nvPr/>
        </p:nvSpPr>
        <p:spPr>
          <a:xfrm>
            <a:off x="-502775" y="0"/>
            <a:ext cx="980500" cy="1518475"/>
          </a:xfrm>
          <a:prstGeom prst="flowChartCollat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46"/>
          <p:cNvCxnSpPr/>
          <p:nvPr/>
        </p:nvCxnSpPr>
        <p:spPr>
          <a:xfrm flipH="1" rot="10800000">
            <a:off x="8747050" y="505650"/>
            <a:ext cx="9000" cy="4132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36" name="Google Shape;136;p46"/>
          <p:cNvSpPr/>
          <p:nvPr/>
        </p:nvSpPr>
        <p:spPr>
          <a:xfrm rot="10800000">
            <a:off x="8650619" y="1985375"/>
            <a:ext cx="200650" cy="1172750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7"/>
          <p:cNvSpPr txBox="1"/>
          <p:nvPr>
            <p:ph type="title"/>
          </p:nvPr>
        </p:nvSpPr>
        <p:spPr>
          <a:xfrm>
            <a:off x="615775" y="557875"/>
            <a:ext cx="7926000" cy="731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" name="Google Shape;139;p47"/>
          <p:cNvSpPr txBox="1"/>
          <p:nvPr>
            <p:ph idx="1" type="subTitle"/>
          </p:nvPr>
        </p:nvSpPr>
        <p:spPr>
          <a:xfrm>
            <a:off x="1091198" y="2536888"/>
            <a:ext cx="281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40" name="Google Shape;140;p47"/>
          <p:cNvSpPr txBox="1"/>
          <p:nvPr>
            <p:ph idx="2" type="subTitle"/>
          </p:nvPr>
        </p:nvSpPr>
        <p:spPr>
          <a:xfrm>
            <a:off x="5236402" y="2536888"/>
            <a:ext cx="281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41" name="Google Shape;141;p47"/>
          <p:cNvSpPr txBox="1"/>
          <p:nvPr>
            <p:ph idx="3" type="subTitle"/>
          </p:nvPr>
        </p:nvSpPr>
        <p:spPr>
          <a:xfrm>
            <a:off x="1091198" y="2945095"/>
            <a:ext cx="28164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42" name="Google Shape;142;p47"/>
          <p:cNvSpPr txBox="1"/>
          <p:nvPr>
            <p:ph idx="4" type="subTitle"/>
          </p:nvPr>
        </p:nvSpPr>
        <p:spPr>
          <a:xfrm>
            <a:off x="5236402" y="2945095"/>
            <a:ext cx="28164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43" name="Google Shape;143;p47"/>
          <p:cNvSpPr/>
          <p:nvPr/>
        </p:nvSpPr>
        <p:spPr>
          <a:xfrm>
            <a:off x="181763" y="3768899"/>
            <a:ext cx="550200" cy="550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7"/>
          <p:cNvSpPr/>
          <p:nvPr/>
        </p:nvSpPr>
        <p:spPr>
          <a:xfrm rot="10800000">
            <a:off x="3513350" y="-39887"/>
            <a:ext cx="2117300" cy="5223275"/>
          </a:xfrm>
          <a:prstGeom prst="flowChartCollat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7"/>
          <p:cNvSpPr/>
          <p:nvPr/>
        </p:nvSpPr>
        <p:spPr>
          <a:xfrm>
            <a:off x="-66577" y="4032447"/>
            <a:ext cx="550200" cy="11367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7"/>
          <p:cNvSpPr/>
          <p:nvPr/>
        </p:nvSpPr>
        <p:spPr>
          <a:xfrm>
            <a:off x="-153810" y="3947894"/>
            <a:ext cx="724500" cy="1305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7"/>
          <p:cNvSpPr/>
          <p:nvPr/>
        </p:nvSpPr>
        <p:spPr>
          <a:xfrm rot="10800000">
            <a:off x="8528275" y="8425"/>
            <a:ext cx="615725" cy="1822050"/>
          </a:xfrm>
          <a:prstGeom prst="flowChartDecision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7"/>
          <p:cNvSpPr/>
          <p:nvPr/>
        </p:nvSpPr>
        <p:spPr>
          <a:xfrm rot="-5400000">
            <a:off x="8683891" y="776041"/>
            <a:ext cx="304500" cy="3045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47"/>
          <p:cNvCxnSpPr/>
          <p:nvPr/>
        </p:nvCxnSpPr>
        <p:spPr>
          <a:xfrm rot="10800000">
            <a:off x="8836150" y="897450"/>
            <a:ext cx="0" cy="370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48"/>
          <p:cNvCxnSpPr/>
          <p:nvPr/>
        </p:nvCxnSpPr>
        <p:spPr>
          <a:xfrm rot="10800000">
            <a:off x="995900" y="778175"/>
            <a:ext cx="3550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52" name="Google Shape;152;p48"/>
          <p:cNvSpPr txBox="1"/>
          <p:nvPr>
            <p:ph type="title"/>
          </p:nvPr>
        </p:nvSpPr>
        <p:spPr>
          <a:xfrm>
            <a:off x="1864225" y="1636250"/>
            <a:ext cx="5415600" cy="71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3" name="Google Shape;153;p48"/>
          <p:cNvSpPr txBox="1"/>
          <p:nvPr>
            <p:ph idx="1" type="body"/>
          </p:nvPr>
        </p:nvSpPr>
        <p:spPr>
          <a:xfrm>
            <a:off x="1864225" y="2460250"/>
            <a:ext cx="54156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48"/>
          <p:cNvSpPr/>
          <p:nvPr/>
        </p:nvSpPr>
        <p:spPr>
          <a:xfrm rot="5400000">
            <a:off x="151840" y="-156062"/>
            <a:ext cx="1560550" cy="1872675"/>
          </a:xfrm>
          <a:prstGeom prst="flowChartCollat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8"/>
          <p:cNvSpPr/>
          <p:nvPr/>
        </p:nvSpPr>
        <p:spPr>
          <a:xfrm rot="5400000">
            <a:off x="7511748" y="3507025"/>
            <a:ext cx="1560550" cy="1712400"/>
          </a:xfrm>
          <a:prstGeom prst="flowChartCollat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9"/>
          <p:cNvSpPr txBox="1"/>
          <p:nvPr>
            <p:ph type="title"/>
          </p:nvPr>
        </p:nvSpPr>
        <p:spPr>
          <a:xfrm>
            <a:off x="713225" y="1304550"/>
            <a:ext cx="5265300" cy="25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erriweather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8" name="Google Shape;158;p49"/>
          <p:cNvSpPr/>
          <p:nvPr/>
        </p:nvSpPr>
        <p:spPr>
          <a:xfrm>
            <a:off x="7927046" y="179883"/>
            <a:ext cx="990600" cy="20475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Google Shape;159;p49"/>
          <p:cNvCxnSpPr/>
          <p:nvPr/>
        </p:nvCxnSpPr>
        <p:spPr>
          <a:xfrm rot="10800000">
            <a:off x="367350" y="397800"/>
            <a:ext cx="0" cy="434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60" name="Google Shape;160;p49"/>
          <p:cNvSpPr/>
          <p:nvPr/>
        </p:nvSpPr>
        <p:spPr>
          <a:xfrm>
            <a:off x="159505" y="2302448"/>
            <a:ext cx="415675" cy="538605"/>
          </a:xfrm>
          <a:prstGeom prst="flowChartCollat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9"/>
          <p:cNvSpPr/>
          <p:nvPr/>
        </p:nvSpPr>
        <p:spPr>
          <a:xfrm>
            <a:off x="8753469" y="4447922"/>
            <a:ext cx="339600" cy="3396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9"/>
          <p:cNvSpPr/>
          <p:nvPr/>
        </p:nvSpPr>
        <p:spPr>
          <a:xfrm>
            <a:off x="7277869" y="137422"/>
            <a:ext cx="339600" cy="3396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0"/>
          <p:cNvSpPr txBox="1"/>
          <p:nvPr>
            <p:ph type="title"/>
          </p:nvPr>
        </p:nvSpPr>
        <p:spPr>
          <a:xfrm>
            <a:off x="716250" y="2394896"/>
            <a:ext cx="4344900" cy="81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/>
        </p:txBody>
      </p:sp>
      <p:sp>
        <p:nvSpPr>
          <p:cNvPr id="165" name="Google Shape;165;p50"/>
          <p:cNvSpPr txBox="1"/>
          <p:nvPr>
            <p:ph idx="1" type="subTitle"/>
          </p:nvPr>
        </p:nvSpPr>
        <p:spPr>
          <a:xfrm>
            <a:off x="714762" y="3188525"/>
            <a:ext cx="43479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50"/>
          <p:cNvSpPr/>
          <p:nvPr/>
        </p:nvSpPr>
        <p:spPr>
          <a:xfrm>
            <a:off x="7110500" y="2821396"/>
            <a:ext cx="2033500" cy="2322104"/>
          </a:xfrm>
          <a:prstGeom prst="flowChartCollat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1"/>
          <p:cNvSpPr txBox="1"/>
          <p:nvPr>
            <p:ph type="title"/>
          </p:nvPr>
        </p:nvSpPr>
        <p:spPr>
          <a:xfrm>
            <a:off x="3513500" y="2058250"/>
            <a:ext cx="5010000" cy="1450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69" name="Google Shape;169;p51"/>
          <p:cNvGrpSpPr/>
          <p:nvPr/>
        </p:nvGrpSpPr>
        <p:grpSpPr>
          <a:xfrm>
            <a:off x="3060125" y="3092101"/>
            <a:ext cx="1011000" cy="2196899"/>
            <a:chOff x="3060125" y="3092101"/>
            <a:chExt cx="1011000" cy="2196899"/>
          </a:xfrm>
        </p:grpSpPr>
        <p:sp>
          <p:nvSpPr>
            <p:cNvPr id="170" name="Google Shape;170;p51"/>
            <p:cNvSpPr/>
            <p:nvPr/>
          </p:nvSpPr>
          <p:spPr>
            <a:xfrm>
              <a:off x="3186725" y="3092101"/>
              <a:ext cx="670200" cy="67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1"/>
            <p:cNvSpPr/>
            <p:nvPr/>
          </p:nvSpPr>
          <p:spPr>
            <a:xfrm>
              <a:off x="3060125" y="3321600"/>
              <a:ext cx="1011000" cy="19674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1"/>
            <p:cNvSpPr/>
            <p:nvPr/>
          </p:nvSpPr>
          <p:spPr>
            <a:xfrm>
              <a:off x="3158175" y="3432600"/>
              <a:ext cx="814800" cy="18222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51"/>
          <p:cNvSpPr/>
          <p:nvPr/>
        </p:nvSpPr>
        <p:spPr>
          <a:xfrm rot="10800000">
            <a:off x="7663350" y="1813624"/>
            <a:ext cx="1721400" cy="2065725"/>
          </a:xfrm>
          <a:prstGeom prst="flowChartCollat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51"/>
          <p:cNvSpPr/>
          <p:nvPr/>
        </p:nvSpPr>
        <p:spPr>
          <a:xfrm rot="10800000">
            <a:off x="329063" y="-911042"/>
            <a:ext cx="615725" cy="1822050"/>
          </a:xfrm>
          <a:prstGeom prst="flowChartDecision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1"/>
          <p:cNvSpPr/>
          <p:nvPr/>
        </p:nvSpPr>
        <p:spPr>
          <a:xfrm rot="-5400000">
            <a:off x="484678" y="784475"/>
            <a:ext cx="304500" cy="3045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4"/>
          <p:cNvSpPr/>
          <p:nvPr/>
        </p:nvSpPr>
        <p:spPr>
          <a:xfrm rot="2316175">
            <a:off x="3731784" y="3852631"/>
            <a:ext cx="161" cy="161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4"/>
          <p:cNvSpPr/>
          <p:nvPr/>
        </p:nvSpPr>
        <p:spPr>
          <a:xfrm rot="5400000">
            <a:off x="37225" y="-89325"/>
            <a:ext cx="1153750" cy="1317500"/>
          </a:xfrm>
          <a:prstGeom prst="flowChartCollat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4"/>
          <p:cNvSpPr/>
          <p:nvPr/>
        </p:nvSpPr>
        <p:spPr>
          <a:xfrm>
            <a:off x="8604060" y="3775855"/>
            <a:ext cx="1067700" cy="14730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5;p34"/>
          <p:cNvCxnSpPr/>
          <p:nvPr/>
        </p:nvCxnSpPr>
        <p:spPr>
          <a:xfrm rot="10800000">
            <a:off x="2258700" y="4914819"/>
            <a:ext cx="4626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6" name="Google Shape;16;p34"/>
          <p:cNvSpPr/>
          <p:nvPr/>
        </p:nvSpPr>
        <p:spPr>
          <a:xfrm rot="5400000">
            <a:off x="4471675" y="4328450"/>
            <a:ext cx="200650" cy="1172750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4"/>
          <p:cNvSpPr/>
          <p:nvPr/>
        </p:nvSpPr>
        <p:spPr>
          <a:xfrm>
            <a:off x="8696100" y="3882106"/>
            <a:ext cx="883800" cy="1260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4"/>
          <p:cNvSpPr/>
          <p:nvPr/>
        </p:nvSpPr>
        <p:spPr>
          <a:xfrm rot="-5400000">
            <a:off x="155641" y="4262829"/>
            <a:ext cx="304500" cy="3045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4"/>
          <p:cNvSpPr txBox="1"/>
          <p:nvPr>
            <p:ph type="title"/>
          </p:nvPr>
        </p:nvSpPr>
        <p:spPr>
          <a:xfrm>
            <a:off x="615725" y="557870"/>
            <a:ext cx="7912500" cy="744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2"/>
          <p:cNvSpPr txBox="1"/>
          <p:nvPr>
            <p:ph hasCustomPrompt="1" type="title"/>
          </p:nvPr>
        </p:nvSpPr>
        <p:spPr>
          <a:xfrm>
            <a:off x="713250" y="1569000"/>
            <a:ext cx="7717500" cy="12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b="1"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52"/>
          <p:cNvSpPr txBox="1"/>
          <p:nvPr>
            <p:ph idx="1" type="body"/>
          </p:nvPr>
        </p:nvSpPr>
        <p:spPr>
          <a:xfrm flipH="1">
            <a:off x="2004400" y="3185750"/>
            <a:ext cx="5139600" cy="44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600"/>
            </a:lvl1pPr>
            <a:lvl2pPr indent="-317500" lvl="1" marL="9144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i="0"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" name="Google Shape;179;p52"/>
          <p:cNvSpPr/>
          <p:nvPr/>
        </p:nvSpPr>
        <p:spPr>
          <a:xfrm>
            <a:off x="7810976" y="952359"/>
            <a:ext cx="1191300" cy="2462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2"/>
          <p:cNvSpPr/>
          <p:nvPr/>
        </p:nvSpPr>
        <p:spPr>
          <a:xfrm>
            <a:off x="141726" y="1172523"/>
            <a:ext cx="1191300" cy="2462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2"/>
          <p:cNvSpPr/>
          <p:nvPr/>
        </p:nvSpPr>
        <p:spPr>
          <a:xfrm rot="5400000">
            <a:off x="4366530" y="4348410"/>
            <a:ext cx="415675" cy="538605"/>
          </a:xfrm>
          <a:prstGeom prst="flowChartCollat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6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4"/>
          <p:cNvSpPr txBox="1"/>
          <p:nvPr>
            <p:ph type="title"/>
          </p:nvPr>
        </p:nvSpPr>
        <p:spPr>
          <a:xfrm>
            <a:off x="615775" y="573400"/>
            <a:ext cx="7981200" cy="71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54"/>
          <p:cNvSpPr txBox="1"/>
          <p:nvPr>
            <p:ph idx="2" type="title"/>
          </p:nvPr>
        </p:nvSpPr>
        <p:spPr>
          <a:xfrm>
            <a:off x="713310" y="1600630"/>
            <a:ext cx="71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6" name="Google Shape;186;p54"/>
          <p:cNvSpPr txBox="1"/>
          <p:nvPr>
            <p:ph idx="1" type="subTitle"/>
          </p:nvPr>
        </p:nvSpPr>
        <p:spPr>
          <a:xfrm>
            <a:off x="713303" y="2008375"/>
            <a:ext cx="2279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7" name="Google Shape;187;p54"/>
          <p:cNvSpPr txBox="1"/>
          <p:nvPr>
            <p:ph idx="3" type="subTitle"/>
          </p:nvPr>
        </p:nvSpPr>
        <p:spPr>
          <a:xfrm>
            <a:off x="713303" y="2387267"/>
            <a:ext cx="2279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8" name="Google Shape;188;p54"/>
          <p:cNvSpPr txBox="1"/>
          <p:nvPr>
            <p:ph idx="4" type="title"/>
          </p:nvPr>
        </p:nvSpPr>
        <p:spPr>
          <a:xfrm>
            <a:off x="3426946" y="1600637"/>
            <a:ext cx="722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9" name="Google Shape;189;p54"/>
          <p:cNvSpPr txBox="1"/>
          <p:nvPr>
            <p:ph idx="5" type="subTitle"/>
          </p:nvPr>
        </p:nvSpPr>
        <p:spPr>
          <a:xfrm>
            <a:off x="3426938" y="2008375"/>
            <a:ext cx="2279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0" name="Google Shape;190;p54"/>
          <p:cNvSpPr txBox="1"/>
          <p:nvPr>
            <p:ph idx="6" type="subTitle"/>
          </p:nvPr>
        </p:nvSpPr>
        <p:spPr>
          <a:xfrm>
            <a:off x="3426938" y="2387267"/>
            <a:ext cx="2279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1" name="Google Shape;191;p54"/>
          <p:cNvSpPr txBox="1"/>
          <p:nvPr>
            <p:ph idx="7" type="title"/>
          </p:nvPr>
        </p:nvSpPr>
        <p:spPr>
          <a:xfrm>
            <a:off x="6143010" y="1600637"/>
            <a:ext cx="722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2" name="Google Shape;192;p54"/>
          <p:cNvSpPr txBox="1"/>
          <p:nvPr>
            <p:ph idx="8" type="subTitle"/>
          </p:nvPr>
        </p:nvSpPr>
        <p:spPr>
          <a:xfrm>
            <a:off x="6143002" y="2008375"/>
            <a:ext cx="2279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3" name="Google Shape;193;p54"/>
          <p:cNvSpPr txBox="1"/>
          <p:nvPr>
            <p:ph idx="9" type="subTitle"/>
          </p:nvPr>
        </p:nvSpPr>
        <p:spPr>
          <a:xfrm>
            <a:off x="6143002" y="2387267"/>
            <a:ext cx="2279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4" name="Google Shape;194;p54"/>
          <p:cNvSpPr txBox="1"/>
          <p:nvPr>
            <p:ph idx="13" type="title"/>
          </p:nvPr>
        </p:nvSpPr>
        <p:spPr>
          <a:xfrm>
            <a:off x="713302" y="3132328"/>
            <a:ext cx="71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5" name="Google Shape;195;p54"/>
          <p:cNvSpPr txBox="1"/>
          <p:nvPr>
            <p:ph idx="14" type="subTitle"/>
          </p:nvPr>
        </p:nvSpPr>
        <p:spPr>
          <a:xfrm>
            <a:off x="713278" y="3540073"/>
            <a:ext cx="2279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6" name="Google Shape;196;p54"/>
          <p:cNvSpPr txBox="1"/>
          <p:nvPr>
            <p:ph idx="15" type="subTitle"/>
          </p:nvPr>
        </p:nvSpPr>
        <p:spPr>
          <a:xfrm>
            <a:off x="713278" y="3918965"/>
            <a:ext cx="2279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7" name="Google Shape;197;p54"/>
          <p:cNvSpPr txBox="1"/>
          <p:nvPr>
            <p:ph idx="16" type="title"/>
          </p:nvPr>
        </p:nvSpPr>
        <p:spPr>
          <a:xfrm>
            <a:off x="3426938" y="3140047"/>
            <a:ext cx="722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8" name="Google Shape;198;p54"/>
          <p:cNvSpPr txBox="1"/>
          <p:nvPr>
            <p:ph idx="17" type="subTitle"/>
          </p:nvPr>
        </p:nvSpPr>
        <p:spPr>
          <a:xfrm>
            <a:off x="3426913" y="3540073"/>
            <a:ext cx="2279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9" name="Google Shape;199;p54"/>
          <p:cNvSpPr txBox="1"/>
          <p:nvPr>
            <p:ph idx="18" type="subTitle"/>
          </p:nvPr>
        </p:nvSpPr>
        <p:spPr>
          <a:xfrm>
            <a:off x="3426913" y="3918965"/>
            <a:ext cx="2279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0" name="Google Shape;200;p54"/>
          <p:cNvSpPr txBox="1"/>
          <p:nvPr>
            <p:ph idx="19" type="title"/>
          </p:nvPr>
        </p:nvSpPr>
        <p:spPr>
          <a:xfrm>
            <a:off x="6143002" y="3140047"/>
            <a:ext cx="722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1" name="Google Shape;201;p54"/>
          <p:cNvSpPr txBox="1"/>
          <p:nvPr>
            <p:ph idx="20" type="subTitle"/>
          </p:nvPr>
        </p:nvSpPr>
        <p:spPr>
          <a:xfrm>
            <a:off x="6142977" y="3540073"/>
            <a:ext cx="2279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2" name="Google Shape;202;p54"/>
          <p:cNvSpPr txBox="1"/>
          <p:nvPr>
            <p:ph idx="21" type="subTitle"/>
          </p:nvPr>
        </p:nvSpPr>
        <p:spPr>
          <a:xfrm>
            <a:off x="6142977" y="3918965"/>
            <a:ext cx="2279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3" name="Google Shape;203;p54"/>
          <p:cNvSpPr/>
          <p:nvPr/>
        </p:nvSpPr>
        <p:spPr>
          <a:xfrm rot="-5400000">
            <a:off x="8135774" y="-129876"/>
            <a:ext cx="878350" cy="1138100"/>
          </a:xfrm>
          <a:prstGeom prst="flowChartCollat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4"/>
          <p:cNvSpPr/>
          <p:nvPr/>
        </p:nvSpPr>
        <p:spPr>
          <a:xfrm>
            <a:off x="-390856" y="3350702"/>
            <a:ext cx="990600" cy="15240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4"/>
          <p:cNvSpPr/>
          <p:nvPr/>
        </p:nvSpPr>
        <p:spPr>
          <a:xfrm>
            <a:off x="432940" y="4708347"/>
            <a:ext cx="339600" cy="3396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54"/>
          <p:cNvCxnSpPr/>
          <p:nvPr/>
        </p:nvCxnSpPr>
        <p:spPr>
          <a:xfrm rot="10800000">
            <a:off x="537600" y="4881077"/>
            <a:ext cx="806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07" name="Google Shape;207;p54"/>
          <p:cNvSpPr/>
          <p:nvPr/>
        </p:nvSpPr>
        <p:spPr>
          <a:xfrm rot="5400000">
            <a:off x="4471675" y="4294708"/>
            <a:ext cx="200650" cy="1172750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4"/>
          <p:cNvSpPr/>
          <p:nvPr/>
        </p:nvSpPr>
        <p:spPr>
          <a:xfrm rot="10800000">
            <a:off x="8422577" y="286783"/>
            <a:ext cx="304500" cy="3045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4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5"/>
          <p:cNvSpPr txBox="1"/>
          <p:nvPr>
            <p:ph type="title"/>
          </p:nvPr>
        </p:nvSpPr>
        <p:spPr>
          <a:xfrm>
            <a:off x="1558350" y="1460465"/>
            <a:ext cx="6027300" cy="15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/>
        </p:txBody>
      </p:sp>
      <p:sp>
        <p:nvSpPr>
          <p:cNvPr id="211" name="Google Shape;211;p55"/>
          <p:cNvSpPr txBox="1"/>
          <p:nvPr>
            <p:ph idx="2" type="title"/>
          </p:nvPr>
        </p:nvSpPr>
        <p:spPr>
          <a:xfrm>
            <a:off x="1685500" y="3168900"/>
            <a:ext cx="5781900" cy="514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/>
        </p:txBody>
      </p:sp>
      <p:sp>
        <p:nvSpPr>
          <p:cNvPr id="212" name="Google Shape;212;p55"/>
          <p:cNvSpPr/>
          <p:nvPr/>
        </p:nvSpPr>
        <p:spPr>
          <a:xfrm>
            <a:off x="4402200" y="369697"/>
            <a:ext cx="339600" cy="3396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5"/>
          <p:cNvSpPr/>
          <p:nvPr/>
        </p:nvSpPr>
        <p:spPr>
          <a:xfrm>
            <a:off x="-712825" y="3683025"/>
            <a:ext cx="1426050" cy="1460475"/>
          </a:xfrm>
          <a:prstGeom prst="flowChartCollat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5"/>
          <p:cNvSpPr/>
          <p:nvPr/>
        </p:nvSpPr>
        <p:spPr>
          <a:xfrm>
            <a:off x="8430975" y="-25"/>
            <a:ext cx="1426050" cy="3168775"/>
          </a:xfrm>
          <a:prstGeom prst="flowChartCollat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" name="Google Shape;215;p55"/>
          <p:cNvCxnSpPr/>
          <p:nvPr/>
        </p:nvCxnSpPr>
        <p:spPr>
          <a:xfrm rot="10800000">
            <a:off x="1214400" y="535950"/>
            <a:ext cx="671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16" name="Google Shape;216;p55"/>
          <p:cNvSpPr/>
          <p:nvPr/>
        </p:nvSpPr>
        <p:spPr>
          <a:xfrm rot="-5400000">
            <a:off x="8250703" y="4468724"/>
            <a:ext cx="374550" cy="298025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5"/>
          <p:cNvSpPr/>
          <p:nvPr/>
        </p:nvSpPr>
        <p:spPr>
          <a:xfrm rot="-5400000">
            <a:off x="525962" y="390499"/>
            <a:ext cx="374550" cy="298025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6"/>
          <p:cNvSpPr txBox="1"/>
          <p:nvPr>
            <p:ph idx="1" type="subTitle"/>
          </p:nvPr>
        </p:nvSpPr>
        <p:spPr>
          <a:xfrm>
            <a:off x="2908354" y="1546300"/>
            <a:ext cx="392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20" name="Google Shape;220;p56"/>
          <p:cNvSpPr txBox="1"/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56"/>
          <p:cNvSpPr txBox="1"/>
          <p:nvPr>
            <p:ph idx="2" type="subTitle"/>
          </p:nvPr>
        </p:nvSpPr>
        <p:spPr>
          <a:xfrm>
            <a:off x="2908354" y="3674560"/>
            <a:ext cx="392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22" name="Google Shape;222;p56"/>
          <p:cNvSpPr txBox="1"/>
          <p:nvPr>
            <p:ph idx="3" type="subTitle"/>
          </p:nvPr>
        </p:nvSpPr>
        <p:spPr>
          <a:xfrm>
            <a:off x="2908354" y="2610430"/>
            <a:ext cx="392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23" name="Google Shape;223;p56"/>
          <p:cNvSpPr txBox="1"/>
          <p:nvPr>
            <p:ph idx="4" type="subTitle"/>
          </p:nvPr>
        </p:nvSpPr>
        <p:spPr>
          <a:xfrm>
            <a:off x="2908354" y="1895515"/>
            <a:ext cx="392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24" name="Google Shape;224;p56"/>
          <p:cNvSpPr txBox="1"/>
          <p:nvPr>
            <p:ph idx="5" type="subTitle"/>
          </p:nvPr>
        </p:nvSpPr>
        <p:spPr>
          <a:xfrm>
            <a:off x="2908354" y="4023775"/>
            <a:ext cx="392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25" name="Google Shape;225;p56"/>
          <p:cNvSpPr txBox="1"/>
          <p:nvPr>
            <p:ph idx="6" type="subTitle"/>
          </p:nvPr>
        </p:nvSpPr>
        <p:spPr>
          <a:xfrm>
            <a:off x="2908354" y="2959645"/>
            <a:ext cx="392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cxnSp>
        <p:nvCxnSpPr>
          <p:cNvPr id="226" name="Google Shape;226;p56"/>
          <p:cNvCxnSpPr/>
          <p:nvPr/>
        </p:nvCxnSpPr>
        <p:spPr>
          <a:xfrm rot="10800000">
            <a:off x="8426300" y="1717200"/>
            <a:ext cx="0" cy="262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27" name="Google Shape;227;p56"/>
          <p:cNvSpPr/>
          <p:nvPr/>
        </p:nvSpPr>
        <p:spPr>
          <a:xfrm rot="10800000">
            <a:off x="8164615" y="2442575"/>
            <a:ext cx="532325" cy="1172750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56"/>
          <p:cNvSpPr/>
          <p:nvPr/>
        </p:nvSpPr>
        <p:spPr>
          <a:xfrm rot="-5400000">
            <a:off x="8278528" y="2876700"/>
            <a:ext cx="304500" cy="3045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7"/>
          <p:cNvSpPr txBox="1"/>
          <p:nvPr>
            <p:ph idx="1" type="subTitle"/>
          </p:nvPr>
        </p:nvSpPr>
        <p:spPr>
          <a:xfrm>
            <a:off x="1467978" y="1622488"/>
            <a:ext cx="281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31" name="Google Shape;231;p57"/>
          <p:cNvSpPr txBox="1"/>
          <p:nvPr>
            <p:ph type="title"/>
          </p:nvPr>
        </p:nvSpPr>
        <p:spPr>
          <a:xfrm>
            <a:off x="615775" y="579100"/>
            <a:ext cx="7911300" cy="71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" name="Google Shape;232;p57"/>
          <p:cNvSpPr txBox="1"/>
          <p:nvPr>
            <p:ph idx="2" type="subTitle"/>
          </p:nvPr>
        </p:nvSpPr>
        <p:spPr>
          <a:xfrm>
            <a:off x="1467978" y="3235115"/>
            <a:ext cx="281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33" name="Google Shape;233;p57"/>
          <p:cNvSpPr txBox="1"/>
          <p:nvPr>
            <p:ph idx="3" type="subTitle"/>
          </p:nvPr>
        </p:nvSpPr>
        <p:spPr>
          <a:xfrm>
            <a:off x="5613187" y="1622488"/>
            <a:ext cx="281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34" name="Google Shape;234;p57"/>
          <p:cNvSpPr txBox="1"/>
          <p:nvPr>
            <p:ph idx="4" type="subTitle"/>
          </p:nvPr>
        </p:nvSpPr>
        <p:spPr>
          <a:xfrm>
            <a:off x="1467978" y="1954495"/>
            <a:ext cx="28164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35" name="Google Shape;235;p57"/>
          <p:cNvSpPr txBox="1"/>
          <p:nvPr>
            <p:ph idx="5" type="subTitle"/>
          </p:nvPr>
        </p:nvSpPr>
        <p:spPr>
          <a:xfrm>
            <a:off x="1467978" y="3567122"/>
            <a:ext cx="28164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36" name="Google Shape;236;p57"/>
          <p:cNvSpPr txBox="1"/>
          <p:nvPr>
            <p:ph idx="6" type="subTitle"/>
          </p:nvPr>
        </p:nvSpPr>
        <p:spPr>
          <a:xfrm>
            <a:off x="5613180" y="1954495"/>
            <a:ext cx="28164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37" name="Google Shape;237;p57"/>
          <p:cNvSpPr/>
          <p:nvPr/>
        </p:nvSpPr>
        <p:spPr>
          <a:xfrm>
            <a:off x="6039750" y="3844150"/>
            <a:ext cx="3930900" cy="13944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57"/>
          <p:cNvSpPr/>
          <p:nvPr/>
        </p:nvSpPr>
        <p:spPr>
          <a:xfrm rot="-5400000">
            <a:off x="5845663" y="3851713"/>
            <a:ext cx="374550" cy="1548875"/>
          </a:xfrm>
          <a:prstGeom prst="flowChartDecision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7"/>
          <p:cNvSpPr/>
          <p:nvPr/>
        </p:nvSpPr>
        <p:spPr>
          <a:xfrm>
            <a:off x="6807375" y="3676240"/>
            <a:ext cx="339600" cy="3396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57"/>
          <p:cNvSpPr/>
          <p:nvPr/>
        </p:nvSpPr>
        <p:spPr>
          <a:xfrm rot="-5400000">
            <a:off x="8251613" y="3690174"/>
            <a:ext cx="374550" cy="298025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7"/>
          <p:cNvSpPr/>
          <p:nvPr/>
        </p:nvSpPr>
        <p:spPr>
          <a:xfrm rot="-5400000">
            <a:off x="-632037" y="455438"/>
            <a:ext cx="1251050" cy="402425"/>
          </a:xfrm>
          <a:prstGeom prst="flowChartDecision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57"/>
          <p:cNvSpPr/>
          <p:nvPr/>
        </p:nvSpPr>
        <p:spPr>
          <a:xfrm>
            <a:off x="0" y="486840"/>
            <a:ext cx="339600" cy="3396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8"/>
          <p:cNvSpPr/>
          <p:nvPr/>
        </p:nvSpPr>
        <p:spPr>
          <a:xfrm>
            <a:off x="440825" y="0"/>
            <a:ext cx="3509875" cy="5143500"/>
          </a:xfrm>
          <a:prstGeom prst="flowChartCollat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8"/>
          <p:cNvSpPr/>
          <p:nvPr/>
        </p:nvSpPr>
        <p:spPr>
          <a:xfrm>
            <a:off x="405300" y="80950"/>
            <a:ext cx="700200" cy="700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8"/>
          <p:cNvSpPr txBox="1"/>
          <p:nvPr>
            <p:ph type="title"/>
          </p:nvPr>
        </p:nvSpPr>
        <p:spPr>
          <a:xfrm>
            <a:off x="4548592" y="704802"/>
            <a:ext cx="329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b="1" sz="3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7" name="Google Shape;247;p58"/>
          <p:cNvSpPr txBox="1"/>
          <p:nvPr>
            <p:ph idx="1" type="subTitle"/>
          </p:nvPr>
        </p:nvSpPr>
        <p:spPr>
          <a:xfrm>
            <a:off x="4595975" y="1217150"/>
            <a:ext cx="3202500" cy="44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58"/>
          <p:cNvSpPr txBox="1"/>
          <p:nvPr>
            <p:ph idx="2" type="title"/>
          </p:nvPr>
        </p:nvSpPr>
        <p:spPr>
          <a:xfrm>
            <a:off x="4548592" y="2131872"/>
            <a:ext cx="329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b="1" sz="3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9" name="Google Shape;249;p58"/>
          <p:cNvSpPr txBox="1"/>
          <p:nvPr>
            <p:ph idx="3" type="subTitle"/>
          </p:nvPr>
        </p:nvSpPr>
        <p:spPr>
          <a:xfrm>
            <a:off x="4595975" y="2642350"/>
            <a:ext cx="3202500" cy="447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58"/>
          <p:cNvSpPr txBox="1"/>
          <p:nvPr>
            <p:ph idx="4" type="title"/>
          </p:nvPr>
        </p:nvSpPr>
        <p:spPr>
          <a:xfrm>
            <a:off x="4548592" y="3558942"/>
            <a:ext cx="329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b="1" sz="3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1" name="Google Shape;251;p58"/>
          <p:cNvSpPr txBox="1"/>
          <p:nvPr>
            <p:ph idx="5" type="subTitle"/>
          </p:nvPr>
        </p:nvSpPr>
        <p:spPr>
          <a:xfrm>
            <a:off x="4595975" y="4067800"/>
            <a:ext cx="3202500" cy="447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0_1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9"/>
          <p:cNvSpPr txBox="1"/>
          <p:nvPr>
            <p:ph type="title"/>
          </p:nvPr>
        </p:nvSpPr>
        <p:spPr>
          <a:xfrm>
            <a:off x="5248875" y="2293750"/>
            <a:ext cx="31818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4" name="Google Shape;254;p59"/>
          <p:cNvSpPr txBox="1"/>
          <p:nvPr>
            <p:ph idx="1" type="body"/>
          </p:nvPr>
        </p:nvSpPr>
        <p:spPr>
          <a:xfrm>
            <a:off x="4625250" y="3160825"/>
            <a:ext cx="38055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0_1_1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0"/>
          <p:cNvSpPr txBox="1"/>
          <p:nvPr>
            <p:ph type="title"/>
          </p:nvPr>
        </p:nvSpPr>
        <p:spPr>
          <a:xfrm>
            <a:off x="1548000" y="1214700"/>
            <a:ext cx="6048000" cy="22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15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7" name="Google Shape;257;p60"/>
          <p:cNvSpPr txBox="1"/>
          <p:nvPr>
            <p:ph idx="1" type="body"/>
          </p:nvPr>
        </p:nvSpPr>
        <p:spPr>
          <a:xfrm>
            <a:off x="700150" y="3729175"/>
            <a:ext cx="6719700" cy="644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0_1_1_1_1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1"/>
          <p:cNvSpPr txBox="1"/>
          <p:nvPr>
            <p:ph type="title"/>
          </p:nvPr>
        </p:nvSpPr>
        <p:spPr>
          <a:xfrm>
            <a:off x="656750" y="1711600"/>
            <a:ext cx="3915300" cy="710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0" name="Google Shape;260;p61"/>
          <p:cNvSpPr txBox="1"/>
          <p:nvPr>
            <p:ph idx="1" type="body"/>
          </p:nvPr>
        </p:nvSpPr>
        <p:spPr>
          <a:xfrm>
            <a:off x="713100" y="2510913"/>
            <a:ext cx="29679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1" name="Google Shape;261;p61"/>
          <p:cNvSpPr/>
          <p:nvPr/>
        </p:nvSpPr>
        <p:spPr>
          <a:xfrm>
            <a:off x="7717550" y="0"/>
            <a:ext cx="1426450" cy="5143500"/>
          </a:xfrm>
          <a:prstGeom prst="flowChartCollat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61"/>
          <p:cNvSpPr/>
          <p:nvPr/>
        </p:nvSpPr>
        <p:spPr>
          <a:xfrm rot="10800000">
            <a:off x="-878925" y="-30525"/>
            <a:ext cx="3810900" cy="1394400"/>
          </a:xfrm>
          <a:prstGeom prst="round2SameRect">
            <a:avLst>
              <a:gd fmla="val 33584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61"/>
          <p:cNvSpPr/>
          <p:nvPr/>
        </p:nvSpPr>
        <p:spPr>
          <a:xfrm rot="10800000">
            <a:off x="543416" y="1198128"/>
            <a:ext cx="339600" cy="3396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61"/>
          <p:cNvSpPr/>
          <p:nvPr/>
        </p:nvSpPr>
        <p:spPr>
          <a:xfrm rot="-5400000">
            <a:off x="2742575" y="334702"/>
            <a:ext cx="381800" cy="176150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61"/>
          <p:cNvSpPr/>
          <p:nvPr/>
        </p:nvSpPr>
        <p:spPr>
          <a:xfrm rot="-5400000">
            <a:off x="1702435" y="1200938"/>
            <a:ext cx="257750" cy="333975"/>
          </a:xfrm>
          <a:prstGeom prst="flowChartCollat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61"/>
          <p:cNvSpPr/>
          <p:nvPr/>
        </p:nvSpPr>
        <p:spPr>
          <a:xfrm rot="10800000">
            <a:off x="8301026" y="4487976"/>
            <a:ext cx="259500" cy="2595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0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 txBox="1"/>
          <p:nvPr>
            <p:ph type="title"/>
          </p:nvPr>
        </p:nvSpPr>
        <p:spPr>
          <a:xfrm>
            <a:off x="713225" y="539500"/>
            <a:ext cx="32052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" name="Google Shape;22;p35"/>
          <p:cNvSpPr txBox="1"/>
          <p:nvPr>
            <p:ph idx="1" type="body"/>
          </p:nvPr>
        </p:nvSpPr>
        <p:spPr>
          <a:xfrm>
            <a:off x="713225" y="1422375"/>
            <a:ext cx="32052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0_1_1_1_1_1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2"/>
          <p:cNvSpPr txBox="1"/>
          <p:nvPr>
            <p:ph type="title"/>
          </p:nvPr>
        </p:nvSpPr>
        <p:spPr>
          <a:xfrm>
            <a:off x="4250400" y="2668800"/>
            <a:ext cx="3331200" cy="710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9" name="Google Shape;269;p62"/>
          <p:cNvSpPr txBox="1"/>
          <p:nvPr>
            <p:ph idx="1" type="body"/>
          </p:nvPr>
        </p:nvSpPr>
        <p:spPr>
          <a:xfrm>
            <a:off x="4613700" y="3544325"/>
            <a:ext cx="29679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0" name="Google Shape;270;p62"/>
          <p:cNvSpPr/>
          <p:nvPr/>
        </p:nvSpPr>
        <p:spPr>
          <a:xfrm rot="-5400000">
            <a:off x="6751100" y="94100"/>
            <a:ext cx="3161700" cy="1849800"/>
          </a:xfrm>
          <a:prstGeom prst="round2SameRect">
            <a:avLst>
              <a:gd fmla="val 33584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62"/>
          <p:cNvSpPr/>
          <p:nvPr/>
        </p:nvSpPr>
        <p:spPr>
          <a:xfrm rot="-5400000">
            <a:off x="8091173" y="2430026"/>
            <a:ext cx="339600" cy="3396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2"/>
          <p:cNvSpPr/>
          <p:nvPr/>
        </p:nvSpPr>
        <p:spPr>
          <a:xfrm rot="5400000">
            <a:off x="7015025" y="660737"/>
            <a:ext cx="793200" cy="176150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62"/>
          <p:cNvSpPr/>
          <p:nvPr/>
        </p:nvSpPr>
        <p:spPr>
          <a:xfrm>
            <a:off x="8926799" y="2326813"/>
            <a:ext cx="432500" cy="560425"/>
          </a:xfrm>
          <a:prstGeom prst="flowChartCollat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2"/>
          <p:cNvSpPr/>
          <p:nvPr/>
        </p:nvSpPr>
        <p:spPr>
          <a:xfrm>
            <a:off x="7360175" y="1369275"/>
            <a:ext cx="102900" cy="102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3"/>
          <p:cNvSpPr txBox="1"/>
          <p:nvPr>
            <p:ph type="ctrTitle"/>
          </p:nvPr>
        </p:nvSpPr>
        <p:spPr>
          <a:xfrm>
            <a:off x="701475" y="1195682"/>
            <a:ext cx="29808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7" name="Google Shape;277;p63"/>
          <p:cNvSpPr txBox="1"/>
          <p:nvPr>
            <p:ph idx="1" type="subTitle"/>
          </p:nvPr>
        </p:nvSpPr>
        <p:spPr>
          <a:xfrm>
            <a:off x="5449963" y="2676939"/>
            <a:ext cx="29808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i="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8" name="Google Shape;278;p63"/>
          <p:cNvSpPr/>
          <p:nvPr/>
        </p:nvSpPr>
        <p:spPr>
          <a:xfrm flipH="1">
            <a:off x="6497477" y="3929199"/>
            <a:ext cx="550200" cy="550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3"/>
          <p:cNvSpPr/>
          <p:nvPr/>
        </p:nvSpPr>
        <p:spPr>
          <a:xfrm flipH="1">
            <a:off x="6745817" y="4192747"/>
            <a:ext cx="550200" cy="11367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3"/>
          <p:cNvSpPr/>
          <p:nvPr/>
        </p:nvSpPr>
        <p:spPr>
          <a:xfrm flipH="1">
            <a:off x="6658751" y="4108194"/>
            <a:ext cx="724500" cy="1305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3"/>
          <p:cNvSpPr txBox="1"/>
          <p:nvPr/>
        </p:nvSpPr>
        <p:spPr>
          <a:xfrm>
            <a:off x="713225" y="4063625"/>
            <a:ext cx="483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and includes icons by</a:t>
            </a:r>
            <a:r>
              <a:rPr b="0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and infographics &amp; images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4"/>
          <p:cNvSpPr/>
          <p:nvPr/>
        </p:nvSpPr>
        <p:spPr>
          <a:xfrm rot="-5400000">
            <a:off x="8040175" y="3262575"/>
            <a:ext cx="1497900" cy="729350"/>
          </a:xfrm>
          <a:prstGeom prst="flowChartCollat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baseline="-25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64"/>
          <p:cNvSpPr/>
          <p:nvPr/>
        </p:nvSpPr>
        <p:spPr>
          <a:xfrm>
            <a:off x="6853644" y="3615720"/>
            <a:ext cx="3161700" cy="1849800"/>
          </a:xfrm>
          <a:prstGeom prst="round2SameRect">
            <a:avLst>
              <a:gd fmla="val 33584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64"/>
          <p:cNvSpPr/>
          <p:nvPr/>
        </p:nvSpPr>
        <p:spPr>
          <a:xfrm>
            <a:off x="6683867" y="4447918"/>
            <a:ext cx="339600" cy="3396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64"/>
          <p:cNvSpPr/>
          <p:nvPr/>
        </p:nvSpPr>
        <p:spPr>
          <a:xfrm rot="10800000">
            <a:off x="8392532" y="3539170"/>
            <a:ext cx="793200" cy="176150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64"/>
          <p:cNvSpPr/>
          <p:nvPr/>
        </p:nvSpPr>
        <p:spPr>
          <a:xfrm rot="5400000">
            <a:off x="661769" y="1698920"/>
            <a:ext cx="102900" cy="102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64"/>
          <p:cNvSpPr/>
          <p:nvPr/>
        </p:nvSpPr>
        <p:spPr>
          <a:xfrm rot="10800000">
            <a:off x="-1070070" y="-93356"/>
            <a:ext cx="3161700" cy="1849800"/>
          </a:xfrm>
          <a:prstGeom prst="round2SameRect">
            <a:avLst>
              <a:gd fmla="val 33584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64"/>
          <p:cNvSpPr/>
          <p:nvPr/>
        </p:nvSpPr>
        <p:spPr>
          <a:xfrm rot="10800000">
            <a:off x="1929019" y="369695"/>
            <a:ext cx="339600" cy="3396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64"/>
          <p:cNvSpPr/>
          <p:nvPr/>
        </p:nvSpPr>
        <p:spPr>
          <a:xfrm rot="-5400000">
            <a:off x="1882556" y="-259768"/>
            <a:ext cx="432500" cy="560425"/>
          </a:xfrm>
          <a:prstGeom prst="flowChartCollat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64"/>
          <p:cNvSpPr/>
          <p:nvPr/>
        </p:nvSpPr>
        <p:spPr>
          <a:xfrm rot="5400000">
            <a:off x="294275" y="1331600"/>
            <a:ext cx="837900" cy="837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64"/>
          <p:cNvSpPr/>
          <p:nvPr/>
        </p:nvSpPr>
        <p:spPr>
          <a:xfrm rot="10800000">
            <a:off x="277850" y="-93400"/>
            <a:ext cx="870600" cy="10236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64"/>
          <p:cNvSpPr/>
          <p:nvPr/>
        </p:nvSpPr>
        <p:spPr>
          <a:xfrm rot="10800000">
            <a:off x="349250" y="-9669"/>
            <a:ext cx="728100" cy="8562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5"/>
          <p:cNvSpPr/>
          <p:nvPr/>
        </p:nvSpPr>
        <p:spPr>
          <a:xfrm>
            <a:off x="8351400" y="4180663"/>
            <a:ext cx="714600" cy="71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65"/>
          <p:cNvSpPr/>
          <p:nvPr/>
        </p:nvSpPr>
        <p:spPr>
          <a:xfrm>
            <a:off x="277950" y="158663"/>
            <a:ext cx="714600" cy="71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65"/>
          <p:cNvSpPr/>
          <p:nvPr/>
        </p:nvSpPr>
        <p:spPr>
          <a:xfrm>
            <a:off x="26125" y="3025150"/>
            <a:ext cx="1218275" cy="2670225"/>
          </a:xfrm>
          <a:prstGeom prst="flowChartCollat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baseline="-25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65"/>
          <p:cNvSpPr/>
          <p:nvPr/>
        </p:nvSpPr>
        <p:spPr>
          <a:xfrm rot="10800000">
            <a:off x="8273400" y="-9874"/>
            <a:ext cx="870600" cy="22812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65"/>
          <p:cNvSpPr/>
          <p:nvPr/>
        </p:nvSpPr>
        <p:spPr>
          <a:xfrm rot="10800000">
            <a:off x="8345100" y="-9563"/>
            <a:ext cx="727800" cy="2204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65"/>
          <p:cNvSpPr/>
          <p:nvPr/>
        </p:nvSpPr>
        <p:spPr>
          <a:xfrm>
            <a:off x="8538906" y="346165"/>
            <a:ext cx="339600" cy="339600"/>
          </a:xfrm>
          <a:prstGeom prst="star4">
            <a:avLst>
              <a:gd fmla="val 125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65"/>
          <p:cNvSpPr/>
          <p:nvPr/>
        </p:nvSpPr>
        <p:spPr>
          <a:xfrm>
            <a:off x="465468" y="4180678"/>
            <a:ext cx="339600" cy="3396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" name="Google Shape;302;p65"/>
          <p:cNvCxnSpPr>
            <a:stCxn id="299" idx="3"/>
          </p:cNvCxnSpPr>
          <p:nvPr/>
        </p:nvCxnSpPr>
        <p:spPr>
          <a:xfrm>
            <a:off x="8709000" y="2194837"/>
            <a:ext cx="0" cy="244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303" name="Google Shape;303;p65"/>
          <p:cNvCxnSpPr>
            <a:stCxn id="301" idx="0"/>
          </p:cNvCxnSpPr>
          <p:nvPr/>
        </p:nvCxnSpPr>
        <p:spPr>
          <a:xfrm rot="10800000">
            <a:off x="635268" y="493378"/>
            <a:ext cx="0" cy="368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diamon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6"/>
          <p:cNvSpPr txBox="1"/>
          <p:nvPr>
            <p:ph idx="1" type="subTitle"/>
          </p:nvPr>
        </p:nvSpPr>
        <p:spPr>
          <a:xfrm>
            <a:off x="713241" y="2415075"/>
            <a:ext cx="235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" name="Google Shape;25;p36"/>
          <p:cNvSpPr txBox="1"/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36"/>
          <p:cNvSpPr txBox="1"/>
          <p:nvPr>
            <p:ph idx="2" type="subTitle"/>
          </p:nvPr>
        </p:nvSpPr>
        <p:spPr>
          <a:xfrm>
            <a:off x="3392379" y="2956911"/>
            <a:ext cx="235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" name="Google Shape;27;p36"/>
          <p:cNvSpPr txBox="1"/>
          <p:nvPr>
            <p:ph idx="3" type="subTitle"/>
          </p:nvPr>
        </p:nvSpPr>
        <p:spPr>
          <a:xfrm>
            <a:off x="6071516" y="2415075"/>
            <a:ext cx="235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" name="Google Shape;28;p36"/>
          <p:cNvSpPr txBox="1"/>
          <p:nvPr>
            <p:ph idx="4" type="subTitle"/>
          </p:nvPr>
        </p:nvSpPr>
        <p:spPr>
          <a:xfrm>
            <a:off x="713245" y="2792913"/>
            <a:ext cx="23592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" name="Google Shape;29;p36"/>
          <p:cNvSpPr txBox="1"/>
          <p:nvPr>
            <p:ph idx="5" type="subTitle"/>
          </p:nvPr>
        </p:nvSpPr>
        <p:spPr>
          <a:xfrm>
            <a:off x="3392383" y="3334748"/>
            <a:ext cx="23592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0" name="Google Shape;30;p36"/>
          <p:cNvSpPr txBox="1"/>
          <p:nvPr>
            <p:ph idx="6" type="subTitle"/>
          </p:nvPr>
        </p:nvSpPr>
        <p:spPr>
          <a:xfrm>
            <a:off x="6071520" y="2792913"/>
            <a:ext cx="23592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31" name="Google Shape;31;p36"/>
          <p:cNvCxnSpPr/>
          <p:nvPr/>
        </p:nvCxnSpPr>
        <p:spPr>
          <a:xfrm rot="10800000">
            <a:off x="537600" y="4872641"/>
            <a:ext cx="806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2" name="Google Shape;32;p36"/>
          <p:cNvSpPr/>
          <p:nvPr/>
        </p:nvSpPr>
        <p:spPr>
          <a:xfrm rot="5400000">
            <a:off x="4508675" y="4502523"/>
            <a:ext cx="126650" cy="740250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6"/>
          <p:cNvSpPr/>
          <p:nvPr/>
        </p:nvSpPr>
        <p:spPr>
          <a:xfrm rot="10800000">
            <a:off x="155638" y="126508"/>
            <a:ext cx="304500" cy="3045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6"/>
          <p:cNvSpPr/>
          <p:nvPr/>
        </p:nvSpPr>
        <p:spPr>
          <a:xfrm rot="10800000">
            <a:off x="8683863" y="126508"/>
            <a:ext cx="304500" cy="3045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7"/>
          <p:cNvSpPr txBox="1"/>
          <p:nvPr>
            <p:ph type="title"/>
          </p:nvPr>
        </p:nvSpPr>
        <p:spPr>
          <a:xfrm>
            <a:off x="615775" y="571475"/>
            <a:ext cx="7917000" cy="71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7"/>
          <p:cNvSpPr/>
          <p:nvPr/>
        </p:nvSpPr>
        <p:spPr>
          <a:xfrm rot="-5400000">
            <a:off x="8384041" y="776054"/>
            <a:ext cx="304500" cy="3045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7"/>
          <p:cNvSpPr/>
          <p:nvPr/>
        </p:nvSpPr>
        <p:spPr>
          <a:xfrm rot="5400000">
            <a:off x="-1492750" y="3256151"/>
            <a:ext cx="3017400" cy="13944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7"/>
          <p:cNvSpPr/>
          <p:nvPr/>
        </p:nvSpPr>
        <p:spPr>
          <a:xfrm rot="5400000">
            <a:off x="543433" y="3186743"/>
            <a:ext cx="339600" cy="3396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7"/>
          <p:cNvSpPr/>
          <p:nvPr/>
        </p:nvSpPr>
        <p:spPr>
          <a:xfrm>
            <a:off x="-230525" y="2254775"/>
            <a:ext cx="432300" cy="43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37"/>
          <p:cNvCxnSpPr/>
          <p:nvPr/>
        </p:nvCxnSpPr>
        <p:spPr>
          <a:xfrm rot="10800000">
            <a:off x="537600" y="4610019"/>
            <a:ext cx="806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2" name="Google Shape;42;p37"/>
          <p:cNvSpPr/>
          <p:nvPr/>
        </p:nvSpPr>
        <p:spPr>
          <a:xfrm rot="5400000">
            <a:off x="4471675" y="4023650"/>
            <a:ext cx="200650" cy="1172750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7"/>
          <p:cNvSpPr/>
          <p:nvPr/>
        </p:nvSpPr>
        <p:spPr>
          <a:xfrm>
            <a:off x="530837" y="4466581"/>
            <a:ext cx="374550" cy="298025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3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/>
          <p:nvPr>
            <p:ph type="title"/>
          </p:nvPr>
        </p:nvSpPr>
        <p:spPr>
          <a:xfrm>
            <a:off x="615775" y="557875"/>
            <a:ext cx="7758900" cy="731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38"/>
          <p:cNvSpPr txBox="1"/>
          <p:nvPr>
            <p:ph idx="1" type="subTitle"/>
          </p:nvPr>
        </p:nvSpPr>
        <p:spPr>
          <a:xfrm>
            <a:off x="1207273" y="1693175"/>
            <a:ext cx="2532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7" name="Google Shape;47;p38"/>
          <p:cNvSpPr txBox="1"/>
          <p:nvPr>
            <p:ph idx="2" type="subTitle"/>
          </p:nvPr>
        </p:nvSpPr>
        <p:spPr>
          <a:xfrm>
            <a:off x="1207273" y="2090075"/>
            <a:ext cx="25329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3" type="subTitle"/>
          </p:nvPr>
        </p:nvSpPr>
        <p:spPr>
          <a:xfrm>
            <a:off x="5405398" y="1693175"/>
            <a:ext cx="2532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9" name="Google Shape;49;p38"/>
          <p:cNvSpPr txBox="1"/>
          <p:nvPr>
            <p:ph idx="4" type="subTitle"/>
          </p:nvPr>
        </p:nvSpPr>
        <p:spPr>
          <a:xfrm>
            <a:off x="5405395" y="2090075"/>
            <a:ext cx="25329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8"/>
          <p:cNvSpPr txBox="1"/>
          <p:nvPr>
            <p:ph idx="5" type="subTitle"/>
          </p:nvPr>
        </p:nvSpPr>
        <p:spPr>
          <a:xfrm>
            <a:off x="716331" y="3378449"/>
            <a:ext cx="2532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1" name="Google Shape;51;p38"/>
          <p:cNvSpPr txBox="1"/>
          <p:nvPr>
            <p:ph idx="6" type="subTitle"/>
          </p:nvPr>
        </p:nvSpPr>
        <p:spPr>
          <a:xfrm>
            <a:off x="716331" y="3774175"/>
            <a:ext cx="25329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8"/>
          <p:cNvSpPr txBox="1"/>
          <p:nvPr>
            <p:ph idx="7" type="subTitle"/>
          </p:nvPr>
        </p:nvSpPr>
        <p:spPr>
          <a:xfrm>
            <a:off x="5896340" y="3378448"/>
            <a:ext cx="2532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3" name="Google Shape;53;p38"/>
          <p:cNvSpPr txBox="1"/>
          <p:nvPr>
            <p:ph idx="8" type="subTitle"/>
          </p:nvPr>
        </p:nvSpPr>
        <p:spPr>
          <a:xfrm>
            <a:off x="5896340" y="3775832"/>
            <a:ext cx="25329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8"/>
          <p:cNvSpPr/>
          <p:nvPr/>
        </p:nvSpPr>
        <p:spPr>
          <a:xfrm rot="-5400000">
            <a:off x="205550" y="4464004"/>
            <a:ext cx="304500" cy="3045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8"/>
          <p:cNvSpPr/>
          <p:nvPr/>
        </p:nvSpPr>
        <p:spPr>
          <a:xfrm rot="10800000">
            <a:off x="102075" y="4084550"/>
            <a:ext cx="511475" cy="1063375"/>
          </a:xfrm>
          <a:prstGeom prst="flowChartCollat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8"/>
          <p:cNvSpPr/>
          <p:nvPr/>
        </p:nvSpPr>
        <p:spPr>
          <a:xfrm>
            <a:off x="8188511" y="878050"/>
            <a:ext cx="1100100" cy="21534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_1_1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9"/>
          <p:cNvSpPr/>
          <p:nvPr/>
        </p:nvSpPr>
        <p:spPr>
          <a:xfrm>
            <a:off x="249875" y="212988"/>
            <a:ext cx="926700" cy="12849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9"/>
          <p:cNvSpPr/>
          <p:nvPr/>
        </p:nvSpPr>
        <p:spPr>
          <a:xfrm>
            <a:off x="327944" y="286094"/>
            <a:ext cx="770400" cy="11385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9"/>
          <p:cNvSpPr txBox="1"/>
          <p:nvPr>
            <p:ph idx="1" type="subTitle"/>
          </p:nvPr>
        </p:nvSpPr>
        <p:spPr>
          <a:xfrm>
            <a:off x="713226" y="1728550"/>
            <a:ext cx="219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61" name="Google Shape;61;p39"/>
          <p:cNvSpPr txBox="1"/>
          <p:nvPr>
            <p:ph type="title"/>
          </p:nvPr>
        </p:nvSpPr>
        <p:spPr>
          <a:xfrm>
            <a:off x="615775" y="557875"/>
            <a:ext cx="7944600" cy="744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39"/>
          <p:cNvSpPr txBox="1"/>
          <p:nvPr>
            <p:ph idx="2" type="subTitle"/>
          </p:nvPr>
        </p:nvSpPr>
        <p:spPr>
          <a:xfrm>
            <a:off x="3475500" y="3508422"/>
            <a:ext cx="219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63" name="Google Shape;63;p39"/>
          <p:cNvSpPr txBox="1"/>
          <p:nvPr>
            <p:ph idx="3" type="subTitle"/>
          </p:nvPr>
        </p:nvSpPr>
        <p:spPr>
          <a:xfrm>
            <a:off x="6236283" y="1677913"/>
            <a:ext cx="219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400">
                <a:latin typeface="Gothic A1 Medium"/>
                <a:ea typeface="Gothic A1 Medium"/>
                <a:cs typeface="Gothic A1 Medium"/>
                <a:sym typeface="Gothic A1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64" name="Google Shape;64;p39"/>
          <p:cNvSpPr txBox="1"/>
          <p:nvPr>
            <p:ph idx="4" type="subTitle"/>
          </p:nvPr>
        </p:nvSpPr>
        <p:spPr>
          <a:xfrm>
            <a:off x="713226" y="2060553"/>
            <a:ext cx="21930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65" name="Google Shape;65;p39"/>
          <p:cNvSpPr txBox="1"/>
          <p:nvPr>
            <p:ph idx="5" type="subTitle"/>
          </p:nvPr>
        </p:nvSpPr>
        <p:spPr>
          <a:xfrm>
            <a:off x="3475500" y="3840428"/>
            <a:ext cx="21930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66" name="Google Shape;66;p39"/>
          <p:cNvSpPr txBox="1"/>
          <p:nvPr>
            <p:ph idx="6" type="subTitle"/>
          </p:nvPr>
        </p:nvSpPr>
        <p:spPr>
          <a:xfrm>
            <a:off x="6236283" y="2009920"/>
            <a:ext cx="21945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67" name="Google Shape;67;p39"/>
          <p:cNvSpPr/>
          <p:nvPr/>
        </p:nvSpPr>
        <p:spPr>
          <a:xfrm>
            <a:off x="8430725" y="3410916"/>
            <a:ext cx="1488600" cy="206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9"/>
          <p:cNvSpPr/>
          <p:nvPr/>
        </p:nvSpPr>
        <p:spPr>
          <a:xfrm rot="10800000">
            <a:off x="8278525" y="4465483"/>
            <a:ext cx="304500" cy="3045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0"/>
          <p:cNvSpPr txBox="1"/>
          <p:nvPr>
            <p:ph type="title"/>
          </p:nvPr>
        </p:nvSpPr>
        <p:spPr>
          <a:xfrm>
            <a:off x="615775" y="557875"/>
            <a:ext cx="7880100" cy="74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1" name="Google Shape;71;p40"/>
          <p:cNvCxnSpPr/>
          <p:nvPr/>
        </p:nvCxnSpPr>
        <p:spPr>
          <a:xfrm>
            <a:off x="4572000" y="285713"/>
            <a:ext cx="480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72" name="Google Shape;72;p40"/>
          <p:cNvSpPr/>
          <p:nvPr/>
        </p:nvSpPr>
        <p:spPr>
          <a:xfrm rot="10800000">
            <a:off x="8430727" y="3270800"/>
            <a:ext cx="1448325" cy="1872675"/>
          </a:xfrm>
          <a:prstGeom prst="flowChartCollat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0"/>
          <p:cNvSpPr/>
          <p:nvPr/>
        </p:nvSpPr>
        <p:spPr>
          <a:xfrm rot="-5400000">
            <a:off x="8614719" y="4108560"/>
            <a:ext cx="304500" cy="304500"/>
          </a:xfrm>
          <a:prstGeom prst="star4">
            <a:avLst>
              <a:gd fmla="val 125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" name="Google Shape;74;p40"/>
          <p:cNvCxnSpPr/>
          <p:nvPr/>
        </p:nvCxnSpPr>
        <p:spPr>
          <a:xfrm>
            <a:off x="-235200" y="4932163"/>
            <a:ext cx="480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75" name="Google Shape;75;p40"/>
          <p:cNvSpPr/>
          <p:nvPr/>
        </p:nvSpPr>
        <p:spPr>
          <a:xfrm rot="5400000">
            <a:off x="7744025" y="-300650"/>
            <a:ext cx="200650" cy="1172750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0"/>
          <p:cNvSpPr/>
          <p:nvPr/>
        </p:nvSpPr>
        <p:spPr>
          <a:xfrm rot="-5400000">
            <a:off x="164669" y="133485"/>
            <a:ext cx="304500" cy="3045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1"/>
          <p:cNvSpPr txBox="1"/>
          <p:nvPr>
            <p:ph type="title"/>
          </p:nvPr>
        </p:nvSpPr>
        <p:spPr>
          <a:xfrm>
            <a:off x="2436450" y="2946400"/>
            <a:ext cx="42711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41"/>
          <p:cNvSpPr txBox="1"/>
          <p:nvPr>
            <p:ph idx="2" type="title"/>
          </p:nvPr>
        </p:nvSpPr>
        <p:spPr>
          <a:xfrm>
            <a:off x="713225" y="1442025"/>
            <a:ext cx="1206300" cy="109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" name="Google Shape;80;p41"/>
          <p:cNvSpPr txBox="1"/>
          <p:nvPr>
            <p:ph idx="1" type="subTitle"/>
          </p:nvPr>
        </p:nvSpPr>
        <p:spPr>
          <a:xfrm>
            <a:off x="1851650" y="4153000"/>
            <a:ext cx="5448000" cy="44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i="0"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1"/>
          <p:cNvSpPr/>
          <p:nvPr/>
        </p:nvSpPr>
        <p:spPr>
          <a:xfrm rot="10800000">
            <a:off x="2927098" y="-9791"/>
            <a:ext cx="2117300" cy="2540800"/>
          </a:xfrm>
          <a:prstGeom prst="flowChartCollat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othic A1"/>
              <a:buNone/>
              <a:defRPr b="0" i="0" sz="4000" u="none" cap="none" strike="noStrik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"/>
          <p:cNvSpPr/>
          <p:nvPr/>
        </p:nvSpPr>
        <p:spPr>
          <a:xfrm rot="10800000">
            <a:off x="-699775" y="535950"/>
            <a:ext cx="2117700" cy="311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1"/>
          <p:cNvPicPr preferRelativeResize="0"/>
          <p:nvPr/>
        </p:nvPicPr>
        <p:blipFill rotWithShape="1">
          <a:blip r:embed="rId3">
            <a:alphaModFix/>
          </a:blip>
          <a:srcRect b="7799" l="12182" r="47031" t="0"/>
          <a:stretch/>
        </p:blipFill>
        <p:spPr>
          <a:xfrm flipH="1" rot="10800000">
            <a:off x="-600692" y="628062"/>
            <a:ext cx="1919100" cy="29193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10" name="Google Shape;310;p1"/>
          <p:cNvSpPr/>
          <p:nvPr/>
        </p:nvSpPr>
        <p:spPr>
          <a:xfrm>
            <a:off x="6500145" y="867444"/>
            <a:ext cx="243" cy="122"/>
          </a:xfrm>
          <a:custGeom>
            <a:rect b="b" l="l" r="r" t="t"/>
            <a:pathLst>
              <a:path extrusionOk="0" h="1" w="2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lnTo>
                  <a:pt x="2" y="1"/>
                </a:lnTo>
                <a:cubicBezTo>
                  <a:pt x="2" y="1"/>
                  <a:pt x="1" y="0"/>
                  <a:pt x="1" y="0"/>
                </a:cubicBezTo>
                <a:close/>
              </a:path>
            </a:pathLst>
          </a:custGeom>
          <a:solidFill>
            <a:srgbClr val="E4EE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"/>
          <p:cNvSpPr/>
          <p:nvPr/>
        </p:nvSpPr>
        <p:spPr>
          <a:xfrm>
            <a:off x="6500145" y="863673"/>
            <a:ext cx="6933" cy="3892"/>
          </a:xfrm>
          <a:custGeom>
            <a:rect b="b" l="l" r="r" t="t"/>
            <a:pathLst>
              <a:path extrusionOk="0" h="32" w="57">
                <a:moveTo>
                  <a:pt x="57" y="1"/>
                </a:moveTo>
                <a:lnTo>
                  <a:pt x="57" y="1"/>
                </a:lnTo>
                <a:cubicBezTo>
                  <a:pt x="38" y="15"/>
                  <a:pt x="20" y="28"/>
                  <a:pt x="0" y="32"/>
                </a:cubicBezTo>
                <a:lnTo>
                  <a:pt x="2" y="32"/>
                </a:lnTo>
                <a:cubicBezTo>
                  <a:pt x="4" y="31"/>
                  <a:pt x="6" y="31"/>
                  <a:pt x="9" y="31"/>
                </a:cubicBezTo>
                <a:cubicBezTo>
                  <a:pt x="11" y="31"/>
                  <a:pt x="14" y="31"/>
                  <a:pt x="16" y="30"/>
                </a:cubicBezTo>
                <a:cubicBezTo>
                  <a:pt x="30" y="25"/>
                  <a:pt x="44" y="11"/>
                  <a:pt x="5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"/>
          <p:cNvSpPr/>
          <p:nvPr/>
        </p:nvSpPr>
        <p:spPr>
          <a:xfrm>
            <a:off x="6510363" y="846765"/>
            <a:ext cx="9366" cy="14718"/>
          </a:xfrm>
          <a:custGeom>
            <a:rect b="b" l="l" r="r" t="t"/>
            <a:pathLst>
              <a:path extrusionOk="0" h="121" w="77">
                <a:moveTo>
                  <a:pt x="77" y="1"/>
                </a:moveTo>
                <a:cubicBezTo>
                  <a:pt x="53" y="53"/>
                  <a:pt x="27" y="92"/>
                  <a:pt x="1" y="120"/>
                </a:cubicBezTo>
                <a:cubicBezTo>
                  <a:pt x="27" y="92"/>
                  <a:pt x="53" y="53"/>
                  <a:pt x="7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"/>
          <p:cNvSpPr/>
          <p:nvPr/>
        </p:nvSpPr>
        <p:spPr>
          <a:xfrm>
            <a:off x="8682598" y="2"/>
            <a:ext cx="980502" cy="1270475"/>
          </a:xfrm>
          <a:prstGeom prst="flowChartCollat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"/>
          <p:cNvSpPr/>
          <p:nvPr/>
        </p:nvSpPr>
        <p:spPr>
          <a:xfrm>
            <a:off x="7800525" y="1496025"/>
            <a:ext cx="2117700" cy="311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"/>
          <p:cNvSpPr/>
          <p:nvPr/>
        </p:nvSpPr>
        <p:spPr>
          <a:xfrm>
            <a:off x="6688925" y="4440222"/>
            <a:ext cx="339600" cy="3396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"/>
          <p:cNvPicPr preferRelativeResize="0"/>
          <p:nvPr/>
        </p:nvPicPr>
        <p:blipFill rotWithShape="1">
          <a:blip r:embed="rId4">
            <a:alphaModFix/>
          </a:blip>
          <a:srcRect b="138" l="12760" r="42992" t="-140"/>
          <a:stretch/>
        </p:blipFill>
        <p:spPr>
          <a:xfrm flipH="1">
            <a:off x="7900042" y="1598613"/>
            <a:ext cx="1919100" cy="29193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17" name="Google Shape;317;p1"/>
          <p:cNvSpPr/>
          <p:nvPr/>
        </p:nvSpPr>
        <p:spPr>
          <a:xfrm>
            <a:off x="-541350" y="3784924"/>
            <a:ext cx="1052368" cy="1363600"/>
          </a:xfrm>
          <a:prstGeom prst="flowChartCollat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p1"/>
          <p:cNvCxnSpPr/>
          <p:nvPr/>
        </p:nvCxnSpPr>
        <p:spPr>
          <a:xfrm rot="10800000">
            <a:off x="537600" y="535944"/>
            <a:ext cx="806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19" name="Google Shape;319;p1"/>
          <p:cNvCxnSpPr/>
          <p:nvPr/>
        </p:nvCxnSpPr>
        <p:spPr>
          <a:xfrm rot="10800000">
            <a:off x="537600" y="4610019"/>
            <a:ext cx="806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20" name="Google Shape;320;p1"/>
          <p:cNvSpPr/>
          <p:nvPr/>
        </p:nvSpPr>
        <p:spPr>
          <a:xfrm rot="5400000">
            <a:off x="4471675" y="-46875"/>
            <a:ext cx="200650" cy="1172750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"/>
          <p:cNvSpPr/>
          <p:nvPr/>
        </p:nvSpPr>
        <p:spPr>
          <a:xfrm rot="5400000">
            <a:off x="4471675" y="4023650"/>
            <a:ext cx="200650" cy="1172750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"/>
          <p:cNvSpPr/>
          <p:nvPr/>
        </p:nvSpPr>
        <p:spPr>
          <a:xfrm>
            <a:off x="1255125" y="369697"/>
            <a:ext cx="339600" cy="3396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"/>
          <p:cNvSpPr txBox="1"/>
          <p:nvPr/>
        </p:nvSpPr>
        <p:spPr>
          <a:xfrm>
            <a:off x="1878475" y="867575"/>
            <a:ext cx="602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Stock Return Prediction using ML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"/>
          <p:cNvSpPr txBox="1"/>
          <p:nvPr/>
        </p:nvSpPr>
        <p:spPr>
          <a:xfrm>
            <a:off x="311700" y="18637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members：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Yitan Li 1006092700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Sally Zhao 1005843991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Rachel Gao 1004112952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/>
          <p:nvPr/>
        </p:nvSpPr>
        <p:spPr>
          <a:xfrm>
            <a:off x="443250" y="116550"/>
            <a:ext cx="34629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overview</a:t>
            </a:r>
            <a:endParaRPr b="1" i="0" sz="2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5" name="Google Shape;38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400" y="554925"/>
            <a:ext cx="3903676" cy="40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1"/>
          <p:cNvSpPr txBox="1"/>
          <p:nvPr/>
        </p:nvSpPr>
        <p:spPr>
          <a:xfrm>
            <a:off x="550425" y="288175"/>
            <a:ext cx="46938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Matrix of Input Features</a:t>
            </a:r>
            <a:endParaRPr b="1" i="0" sz="1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1" name="Google Shape;391;p11"/>
          <p:cNvSpPr txBox="1"/>
          <p:nvPr/>
        </p:nvSpPr>
        <p:spPr>
          <a:xfrm>
            <a:off x="253575" y="957175"/>
            <a:ext cx="5472600" cy="16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positive correlation between market indices: spy_ret, sp500_ret, dji_ret</a:t>
            </a:r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msft_ret correlates well with market indices (~0.8), validating their predictive value</a:t>
            </a:r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dix, gex, and liq_norm have low correlation with other features → less redundancy</a:t>
            </a:r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b="0" i="0" lang="en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Multicollinearity risk identified → addressed via feature selection methods</a:t>
            </a:r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2" name="Google Shape;3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8250" y="557875"/>
            <a:ext cx="3124099" cy="30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2"/>
          <p:cNvSpPr txBox="1"/>
          <p:nvPr/>
        </p:nvSpPr>
        <p:spPr>
          <a:xfrm>
            <a:off x="757325" y="345700"/>
            <a:ext cx="5988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Series Decomposition of BTC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8" name="Google Shape;3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325" y="857775"/>
            <a:ext cx="6857279" cy="38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625" y="1082650"/>
            <a:ext cx="2730040" cy="29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3"/>
          <p:cNvSpPr txBox="1"/>
          <p:nvPr/>
        </p:nvSpPr>
        <p:spPr>
          <a:xfrm>
            <a:off x="433625" y="147875"/>
            <a:ext cx="42981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Features Ranked by Selection Score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5" name="Google Shape;40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9675" y="1017513"/>
            <a:ext cx="5210650" cy="31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4"/>
          <p:cNvSpPr txBox="1"/>
          <p:nvPr/>
        </p:nvSpPr>
        <p:spPr>
          <a:xfrm>
            <a:off x="397650" y="345700"/>
            <a:ext cx="4801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Modal preparation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1" name="Google Shape;411;p14"/>
          <p:cNvSpPr txBox="1"/>
          <p:nvPr/>
        </p:nvSpPr>
        <p:spPr>
          <a:xfrm>
            <a:off x="577475" y="903225"/>
            <a:ext cx="6492300" cy="27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Train-Test Split</a:t>
            </a:r>
            <a:endParaRPr b="1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split the full dataset into 80% training and 20% testing sets.</a:t>
            </a:r>
            <a:endParaRPr b="1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avoid data leakage, we preserved the chronological order of the time series (no shuffling).</a:t>
            </a:r>
            <a:endParaRPr b="1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Feature Standardization</a:t>
            </a:r>
            <a:endParaRPr b="1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StandardScaler() to normalize features (zero mean, unit variance).</a:t>
            </a:r>
            <a:endParaRPr b="1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Standardization is crucial for models sensitive to feature scales like KNN and SVR.</a:t>
            </a:r>
            <a:endParaRPr b="1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3.Cross-Validation Setup</a:t>
            </a:r>
            <a:endParaRPr b="1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10-fold cross-validation with KFold to ensure robust performance estimation.</a:t>
            </a:r>
            <a:b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‘shuffle=False’ keeps the temporal sequence, as required in financial time series.</a:t>
            </a:r>
            <a:endParaRPr b="1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Scoring Metric</a:t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950" y="3636825"/>
            <a:ext cx="4801799" cy="1037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5"/>
          <p:cNvSpPr txBox="1"/>
          <p:nvPr/>
        </p:nvSpPr>
        <p:spPr>
          <a:xfrm>
            <a:off x="577500" y="261175"/>
            <a:ext cx="5754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Cross-Validation RMSE Comparison</a:t>
            </a:r>
            <a:endParaRPr b="1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8" name="Google Shape;4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850" y="1006975"/>
            <a:ext cx="4885200" cy="33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6"/>
          <p:cNvSpPr txBox="1"/>
          <p:nvPr/>
        </p:nvSpPr>
        <p:spPr>
          <a:xfrm>
            <a:off x="919200" y="435625"/>
            <a:ext cx="604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Evaluation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4" name="Google Shape;42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200" y="913775"/>
            <a:ext cx="6690149" cy="25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16"/>
          <p:cNvSpPr txBox="1"/>
          <p:nvPr/>
        </p:nvSpPr>
        <p:spPr>
          <a:xfrm>
            <a:off x="919200" y="3834650"/>
            <a:ext cx="7049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LASSO and ElasticNet achieved the best balance between bias and variance, with the lowest test RMSE of 0.059 and minimal overfitting.</a:t>
            </a:r>
            <a:endParaRPr b="0" i="0" sz="1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675" y="1101238"/>
            <a:ext cx="4867201" cy="2941024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7"/>
          <p:cNvSpPr txBox="1"/>
          <p:nvPr/>
        </p:nvSpPr>
        <p:spPr>
          <a:xfrm>
            <a:off x="613475" y="237800"/>
            <a:ext cx="52875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Variability Across K-Fold Cross-Validation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2" name="Google Shape;432;p17"/>
          <p:cNvSpPr txBox="1"/>
          <p:nvPr/>
        </p:nvSpPr>
        <p:spPr>
          <a:xfrm>
            <a:off x="6296500" y="1155000"/>
            <a:ext cx="26976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LASSO shows low variance &amp; low RMSE</a:t>
            </a:r>
            <a:b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MLP &amp; CART suffer from instability</a:t>
            </a:r>
            <a:b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Boxplot helps evaluate model robustness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600" y="1201338"/>
            <a:ext cx="5560926" cy="2209437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18"/>
          <p:cNvSpPr txBox="1"/>
          <p:nvPr/>
        </p:nvSpPr>
        <p:spPr>
          <a:xfrm>
            <a:off x="685400" y="219800"/>
            <a:ext cx="571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Actual vs Predicted Returns on Test Set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" name="Google Shape;439;p18"/>
          <p:cNvSpPr txBox="1"/>
          <p:nvPr/>
        </p:nvSpPr>
        <p:spPr>
          <a:xfrm>
            <a:off x="6098650" y="1029113"/>
            <a:ext cx="2715600" cy="25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Captures return direction in many cases</a:t>
            </a:r>
            <a:b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Underestimates extreme return magnitude</a:t>
            </a:r>
            <a:b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Useful for trend-based strategy decisions</a:t>
            </a:r>
            <a:b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Return range mostly centered near 0 → consistent with real-world behavior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9"/>
          <p:cNvSpPr txBox="1"/>
          <p:nvPr/>
        </p:nvSpPr>
        <p:spPr>
          <a:xfrm>
            <a:off x="901200" y="417625"/>
            <a:ext cx="56652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vs Test MSE – Overfitting Analysis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5" name="Google Shape;44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7900" y="1065025"/>
            <a:ext cx="3216538" cy="377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19"/>
          <p:cNvSpPr txBox="1"/>
          <p:nvPr/>
        </p:nvSpPr>
        <p:spPr>
          <a:xfrm>
            <a:off x="775325" y="1065075"/>
            <a:ext cx="33090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1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Generalization: LASSO, ElasticNet</a:t>
            </a:r>
            <a:br>
              <a:rPr b="1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1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Overfitting Detected: CART, GBR, ETR</a:t>
            </a:r>
            <a:br>
              <a:rPr b="1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1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performance: MLP, LR (high test error)</a:t>
            </a:r>
            <a:endParaRPr b="1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"/>
          <p:cNvSpPr txBox="1"/>
          <p:nvPr/>
        </p:nvSpPr>
        <p:spPr>
          <a:xfrm>
            <a:off x="1271650" y="387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"/>
          <p:cNvSpPr txBox="1"/>
          <p:nvPr/>
        </p:nvSpPr>
        <p:spPr>
          <a:xfrm>
            <a:off x="311700" y="1195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&amp; Data</a:t>
            </a:r>
            <a:endParaRPr b="0"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Engineering</a:t>
            </a:r>
            <a:endParaRPr b="0"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Modeling &amp; Results</a:t>
            </a:r>
            <a:endParaRPr b="0"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Trading System &amp; Financial Metrics</a:t>
            </a:r>
            <a:endParaRPr b="0"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Bias Testing &amp; Conclusion</a:t>
            </a:r>
            <a:endParaRPr b="0"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0"/>
          <p:cNvSpPr txBox="1"/>
          <p:nvPr/>
        </p:nvSpPr>
        <p:spPr>
          <a:xfrm>
            <a:off x="1117050" y="363700"/>
            <a:ext cx="52335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ARIMA Model</a:t>
            </a:r>
            <a:endParaRPr b="1" i="0" sz="2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Google Shape;452;p20"/>
          <p:cNvSpPr txBox="1"/>
          <p:nvPr/>
        </p:nvSpPr>
        <p:spPr>
          <a:xfrm>
            <a:off x="586500" y="921100"/>
            <a:ext cx="6294600" cy="24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1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ARIMA served as a baseline model, leveraging the same input features as our ML models.</a:t>
            </a:r>
            <a:br>
              <a:rPr b="1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1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it provides a simple, interpretable structure, it lacks the flexibility of machine learning in capturing nonlinear relationships.</a:t>
            </a:r>
            <a:br>
              <a:rPr b="1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1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best ML models (e.g. Lasso) achieved lower test MSE than ARIMA, indicating better generalization and predictive power.</a:t>
            </a:r>
            <a:endParaRPr b="1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3" name="Google Shape;4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6625" y="3564825"/>
            <a:ext cx="3324225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1"/>
          <p:cNvSpPr txBox="1"/>
          <p:nvPr/>
        </p:nvSpPr>
        <p:spPr>
          <a:xfrm>
            <a:off x="631450" y="345700"/>
            <a:ext cx="39744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LSTM Model</a:t>
            </a:r>
            <a:endParaRPr b="1" i="0" sz="1800" u="none" cap="none" strike="noStrike">
              <a:solidFill>
                <a:schemeClr val="dk1"/>
              </a:solidFill>
              <a:highlight>
                <a:schemeClr val="dk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chemeClr val="dk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9" name="Google Shape;45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800" y="1019525"/>
            <a:ext cx="5645625" cy="27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1"/>
          <p:cNvSpPr txBox="1"/>
          <p:nvPr/>
        </p:nvSpPr>
        <p:spPr>
          <a:xfrm>
            <a:off x="6710125" y="1316850"/>
            <a:ext cx="2194200" cy="23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b="1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training and validation loss decreased smoothly</a:t>
            </a:r>
            <a:br>
              <a:rPr b="1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b="1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signs of overfitting; validation loss closely follows training loss</a:t>
            </a:r>
            <a:br>
              <a:rPr b="1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b="1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Convergence around epoch 80–100, stable afterward</a:t>
            </a:r>
            <a:endParaRPr b="1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2"/>
          <p:cNvSpPr txBox="1"/>
          <p:nvPr/>
        </p:nvSpPr>
        <p:spPr>
          <a:xfrm>
            <a:off x="737350" y="111475"/>
            <a:ext cx="582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Comparison – Train vs Test MSE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800" y="746250"/>
            <a:ext cx="6413949" cy="339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875" y="2207437"/>
            <a:ext cx="4857750" cy="19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3"/>
          <p:cNvSpPr txBox="1"/>
          <p:nvPr/>
        </p:nvSpPr>
        <p:spPr>
          <a:xfrm>
            <a:off x="739350" y="261175"/>
            <a:ext cx="50355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LSTM vs ARIMA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3" name="Google Shape;47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4625" y="2254850"/>
            <a:ext cx="3674899" cy="182072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3"/>
          <p:cNvSpPr txBox="1"/>
          <p:nvPr/>
        </p:nvSpPr>
        <p:spPr>
          <a:xfrm>
            <a:off x="919200" y="1119025"/>
            <a:ext cx="3956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-LSTM is the best modal.</a:t>
            </a:r>
            <a:endParaRPr b="1" i="0" sz="1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4"/>
          <p:cNvSpPr txBox="1"/>
          <p:nvPr/>
        </p:nvSpPr>
        <p:spPr>
          <a:xfrm>
            <a:off x="559500" y="363675"/>
            <a:ext cx="52515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Equity Curve – Strategy vs Benchmark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0" name="Google Shape;480;p24"/>
          <p:cNvSpPr txBox="1"/>
          <p:nvPr/>
        </p:nvSpPr>
        <p:spPr>
          <a:xfrm>
            <a:off x="667425" y="975150"/>
            <a:ext cx="7265700" cy="28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81" name="Google Shape;48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25" y="1472425"/>
            <a:ext cx="5575601" cy="21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5"/>
          <p:cNvSpPr txBox="1"/>
          <p:nvPr/>
        </p:nvSpPr>
        <p:spPr>
          <a:xfrm>
            <a:off x="811300" y="327725"/>
            <a:ext cx="33270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Sharpe Ratio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" name="Google Shape;487;p25"/>
          <p:cNvSpPr txBox="1"/>
          <p:nvPr/>
        </p:nvSpPr>
        <p:spPr>
          <a:xfrm>
            <a:off x="775325" y="957150"/>
            <a:ext cx="6726000" cy="29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88" name="Google Shape;48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00" y="1052748"/>
            <a:ext cx="4334200" cy="194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5"/>
          <p:cNvSpPr txBox="1"/>
          <p:nvPr/>
        </p:nvSpPr>
        <p:spPr>
          <a:xfrm>
            <a:off x="847250" y="3241175"/>
            <a:ext cx="52875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Result：Sharpe Ratio: 0.5817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6"/>
          <p:cNvSpPr txBox="1"/>
          <p:nvPr/>
        </p:nvSpPr>
        <p:spPr>
          <a:xfrm>
            <a:off x="559500" y="363675"/>
            <a:ext cx="48198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95" name="Google Shape;49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875" y="1301875"/>
            <a:ext cx="6515100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6"/>
          <p:cNvSpPr txBox="1"/>
          <p:nvPr/>
        </p:nvSpPr>
        <p:spPr>
          <a:xfrm>
            <a:off x="847250" y="3331075"/>
            <a:ext cx="5575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Result： </a:t>
            </a:r>
            <a:r>
              <a:rPr b="1" i="0" lang="en" sz="13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CAGR of LSTM Strategy: 17.5177%</a:t>
            </a:r>
            <a:endParaRPr b="1" i="0" sz="1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7" name="Google Shape;497;p26"/>
          <p:cNvSpPr txBox="1"/>
          <p:nvPr/>
        </p:nvSpPr>
        <p:spPr>
          <a:xfrm>
            <a:off x="487575" y="273750"/>
            <a:ext cx="74454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CAGR – Compound Annual Growth Rate of Strategy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"/>
          <p:cNvSpPr txBox="1"/>
          <p:nvPr>
            <p:ph type="title"/>
          </p:nvPr>
        </p:nvSpPr>
        <p:spPr>
          <a:xfrm>
            <a:off x="597800" y="306100"/>
            <a:ext cx="77175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White Reality Check – Strategy Validation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3" name="Google Shape;503;p27"/>
          <p:cNvSpPr txBox="1"/>
          <p:nvPr/>
        </p:nvSpPr>
        <p:spPr>
          <a:xfrm>
            <a:off x="703375" y="1047075"/>
            <a:ext cx="7717500" cy="30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1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p-value is below 0.05, which means the performance of our LSTM strategy is statistically significant.</a:t>
            </a:r>
            <a:br>
              <a:rPr b="1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1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reject the null hypothesis that the return is due to randomness.</a:t>
            </a:r>
            <a:br>
              <a:rPr b="1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1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confirms that our model is capturing real, exploitable patterns in the data.</a:t>
            </a:r>
            <a:endParaRPr b="1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"/>
          <p:cNvSpPr txBox="1"/>
          <p:nvPr/>
        </p:nvSpPr>
        <p:spPr>
          <a:xfrm>
            <a:off x="613475" y="273750"/>
            <a:ext cx="51615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Model Performance Summary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9" name="Google Shape;50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00" y="939150"/>
            <a:ext cx="5921276" cy="25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9"/>
          <p:cNvSpPr txBox="1"/>
          <p:nvPr/>
        </p:nvSpPr>
        <p:spPr>
          <a:xfrm>
            <a:off x="415625" y="234175"/>
            <a:ext cx="5143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Conclusion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29"/>
          <p:cNvSpPr txBox="1"/>
          <p:nvPr/>
        </p:nvSpPr>
        <p:spPr>
          <a:xfrm>
            <a:off x="595475" y="939175"/>
            <a:ext cx="7733400" cy="3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We Did</a:t>
            </a:r>
            <a:endParaRPr b="1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Collected and engineered financial features from multiple assets (stocks, indices, currencies, macro indicators).</a:t>
            </a:r>
            <a:br>
              <a:rPr b="0" i="0" lang="en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Compared multiple ML models including Linear Regression, Lasso, Random Forest, SVR, ARIMA, and LSTM.</a:t>
            </a:r>
            <a:br>
              <a:rPr b="0" i="0" lang="en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a 5-day BTC log return as the prediction target with both statistical and trading-based evaluation metrics.</a:t>
            </a:r>
            <a:br>
              <a:rPr b="0" i="0" lang="en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What We Found</a:t>
            </a:r>
            <a:endParaRPr b="1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models like ARIMA failed to capture BTC momentum and led to poor strategy outcomes.</a:t>
            </a:r>
            <a:br>
              <a:rPr b="0" i="0" lang="en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Tree-based and linear models had reasonable test performance but lacked consistency.</a:t>
            </a:r>
            <a:br>
              <a:rPr b="0" i="0" lang="en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LSTM model showed strong generalization and closely tracked real BTC returns in both cumulative return prediction and backtest performance.</a:t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"/>
          <p:cNvSpPr txBox="1"/>
          <p:nvPr/>
        </p:nvSpPr>
        <p:spPr>
          <a:xfrm>
            <a:off x="311700" y="172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Motivation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"/>
          <p:cNvSpPr txBox="1"/>
          <p:nvPr/>
        </p:nvSpPr>
        <p:spPr>
          <a:xfrm>
            <a:off x="226525" y="845825"/>
            <a:ext cx="8379300" cy="3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b="0" i="0" lang="en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this project?</a:t>
            </a:r>
            <a:endParaRPr b="0" i="0" sz="2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b="0" i="0" lang="en" sz="2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Microsoft (MSFT)?</a:t>
            </a:r>
            <a:endParaRPr b="0" i="0" sz="2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b="0" i="0" lang="en" sz="2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ML instead of traditional methods?</a:t>
            </a:r>
            <a:endParaRPr b="0" i="0" sz="2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0"/>
          <p:cNvSpPr txBox="1"/>
          <p:nvPr/>
        </p:nvSpPr>
        <p:spPr>
          <a:xfrm>
            <a:off x="613475" y="381675"/>
            <a:ext cx="5934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Takeaways &amp; Future Work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1" name="Google Shape;521;p30"/>
          <p:cNvSpPr txBox="1"/>
          <p:nvPr/>
        </p:nvSpPr>
        <p:spPr>
          <a:xfrm>
            <a:off x="703375" y="975150"/>
            <a:ext cx="7103700" cy="3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Key Takeaways</a:t>
            </a:r>
            <a:endParaRPr b="1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selection must be guided by both predictive accuracy and trading impact.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(LSTM) models are more robust to volatility and trend shifts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diversity (e.g., macro, sentiment, cross-asset) adds significant value.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Limitations</a:t>
            </a:r>
            <a:endParaRPr b="1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 sample size after 5-day sampling reduced learning capacity.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real-time data or intraday granularity was used.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Strategy assumes 0 fees and no slippage.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b="1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more data and explore shorter sampling frequencies (e.g., daily or hourly).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 attention-based models like Transformers.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Incorporate sentiment indicators or blockchain-based on-chain metrics (e.g., funding rate, wallet activity).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1"/>
          <p:cNvSpPr txBox="1"/>
          <p:nvPr/>
        </p:nvSpPr>
        <p:spPr>
          <a:xfrm>
            <a:off x="2609700" y="1640600"/>
            <a:ext cx="74634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b="0" i="0" sz="4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"/>
          <p:cNvSpPr txBox="1"/>
          <p:nvPr/>
        </p:nvSpPr>
        <p:spPr>
          <a:xfrm>
            <a:off x="619300" y="509150"/>
            <a:ext cx="4657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342" name="Google Shape;342;p4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{78584B46-CD59-48C1-8F57-AA9BE20D3644}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43" name="Google Shape;343;p4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{78584B46-CD59-48C1-8F57-AA9BE20D3644}</a:tableStyleId>
              </a:tblPr>
              <a:tblGrid>
                <a:gridCol w="4286950"/>
              </a:tblGrid>
              <a:tr h="1439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Option Selection</a:t>
                      </a:r>
                      <a:endParaRPr sz="2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4" name="Google Shape;344;p4"/>
          <p:cNvSpPr txBox="1"/>
          <p:nvPr/>
        </p:nvSpPr>
        <p:spPr>
          <a:xfrm>
            <a:off x="508100" y="944525"/>
            <a:ext cx="7743300" cy="29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 1 – Regression Model Extension Based on Tatsat’s Book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selected Option 1 for this project, which involves extending a regression-based stock prediction model presented in Chapter 5 of </a:t>
            </a:r>
            <a:r>
              <a:rPr b="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and Data Science Blueprints for Finance</a:t>
            </a:r>
            <a:r>
              <a:rPr b="0" i="0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Hariom Tatsat.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Seed Program Description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original case study used a basic linear regression model to predict stock prices using a small set of technical indicators.</a:t>
            </a:r>
            <a:endParaRPr b="0" i="0" sz="1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"/>
          <p:cNvSpPr txBox="1"/>
          <p:nvPr/>
        </p:nvSpPr>
        <p:spPr>
          <a:xfrm>
            <a:off x="1610600" y="340825"/>
            <a:ext cx="48255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Enhancements</a:t>
            </a:r>
            <a:endParaRPr b="0" i="0" sz="2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5"/>
          <p:cNvSpPr txBox="1"/>
          <p:nvPr/>
        </p:nvSpPr>
        <p:spPr>
          <a:xfrm>
            <a:off x="507075" y="1145075"/>
            <a:ext cx="69765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Changed the target to Microsoft (MSFT) weekly return</a:t>
            </a:r>
            <a:b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Added multiple new features (e.g., DIX, GEX, Liquidity, rolling volatility)</a:t>
            </a:r>
            <a:b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non-OHLCV indicators</a:t>
            </a:r>
            <a:b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multiple machine learning models (Random Forest, XGBoost, LSTM)</a:t>
            </a:r>
            <a:b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feature selection techniques such as SelectKBest and SHAP analysis</a:t>
            </a:r>
            <a:b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a simple trading strategy based on predictions</a:t>
            </a:r>
            <a:b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Evaluated models with financial metrics (Sharpe Ratio, CAGR, Profit Factor)</a:t>
            </a:r>
            <a:b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Performed White Reality Check and Monte Carlo permutation test to validate performance and avoid data snooping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"/>
          <p:cNvSpPr txBox="1"/>
          <p:nvPr/>
        </p:nvSpPr>
        <p:spPr>
          <a:xfrm>
            <a:off x="282625" y="228600"/>
            <a:ext cx="54054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356" name="Google Shape;356;p6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{78584B46-CD59-48C1-8F57-AA9BE20D3644}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57" name="Google Shape;357;p6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{78584B46-CD59-48C1-8F57-AA9BE20D3644}</a:tableStyleId>
              </a:tblPr>
              <a:tblGrid>
                <a:gridCol w="3190200"/>
              </a:tblGrid>
              <a:tr h="219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Target Variable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8" name="Google Shape;358;p6"/>
          <p:cNvSpPr txBox="1"/>
          <p:nvPr/>
        </p:nvSpPr>
        <p:spPr>
          <a:xfrm>
            <a:off x="376150" y="901925"/>
            <a:ext cx="8023800" cy="3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target?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target variable is the weekly return of Microsoft (MSFT) stock, defined as the percentage change in closing price over a one-week period.</a:t>
            </a:r>
            <a:endParaRPr b="0" i="0" sz="2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this target?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are more stable than raw prices and allow us to compare across assets and time. They are also more suitable for creating trading signals.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Calculation Method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9" name="Google Shape;3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8150" y="2784705"/>
            <a:ext cx="4700391" cy="12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"/>
          <p:cNvSpPr txBox="1"/>
          <p:nvPr/>
        </p:nvSpPr>
        <p:spPr>
          <a:xfrm>
            <a:off x="301350" y="193075"/>
            <a:ext cx="47133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Features </a:t>
            </a:r>
            <a:endParaRPr b="0" i="0" sz="2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7"/>
          <p:cNvSpPr txBox="1"/>
          <p:nvPr/>
        </p:nvSpPr>
        <p:spPr>
          <a:xfrm>
            <a:off x="394850" y="1107675"/>
            <a:ext cx="4619700" cy="3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Features</a:t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0" i="0" lang="en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ibm_ret</a:t>
            </a:r>
            <a:endParaRPr b="0"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0" i="0" lang="en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GOOGL_ret</a:t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0" i="0" lang="en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spy_ret</a:t>
            </a:r>
            <a:endParaRPr b="0"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0" i="0" lang="en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dji_ret</a:t>
            </a:r>
            <a:endParaRPr b="0"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0" i="0" lang="en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sp500_ret</a:t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6" name="Google Shape;366;p7"/>
          <p:cNvSpPr txBox="1"/>
          <p:nvPr/>
        </p:nvSpPr>
        <p:spPr>
          <a:xfrm>
            <a:off x="3767800" y="1107675"/>
            <a:ext cx="3965100" cy="23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Features</a:t>
            </a:r>
            <a:endParaRPr b="0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Gex</a:t>
            </a:r>
            <a:endParaRPr b="0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Dix</a:t>
            </a:r>
            <a:endParaRPr b="0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Liq_norm</a:t>
            </a:r>
            <a:endParaRPr b="0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Vix_ret</a:t>
            </a:r>
            <a:endParaRPr b="0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DEXJPUS</a:t>
            </a:r>
            <a:endParaRPr b="0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450" y="1338900"/>
            <a:ext cx="5644723" cy="15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8"/>
          <p:cNvSpPr txBox="1"/>
          <p:nvPr/>
        </p:nvSpPr>
        <p:spPr>
          <a:xfrm>
            <a:off x="631450" y="471600"/>
            <a:ext cx="4082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Integration and Data Preprocessing</a:t>
            </a:r>
            <a:endParaRPr b="1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3" name="Google Shape;37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713" y="3303650"/>
            <a:ext cx="7888575" cy="8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9"/>
          <p:cNvSpPr txBox="1"/>
          <p:nvPr>
            <p:ph type="title"/>
          </p:nvPr>
        </p:nvSpPr>
        <p:spPr>
          <a:xfrm>
            <a:off x="417950" y="378050"/>
            <a:ext cx="7880100" cy="74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Comparison: Daily vs 5-Day Sampling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9" name="Google Shape;37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275" y="1301875"/>
            <a:ext cx="6863452" cy="33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uest Speaker Project Proposal by Slidesgo">
  <a:themeElements>
    <a:clrScheme name="Simple Light">
      <a:dk1>
        <a:srgbClr val="212529"/>
      </a:dk1>
      <a:lt1>
        <a:srgbClr val="C99A52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5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